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81" r:id="rId1"/>
  </p:sldMasterIdLst>
  <p:notesMasterIdLst>
    <p:notesMasterId r:id="rId38"/>
  </p:notesMasterIdLst>
  <p:sldIdLst>
    <p:sldId id="256" r:id="rId2"/>
    <p:sldId id="268" r:id="rId3"/>
    <p:sldId id="270" r:id="rId4"/>
    <p:sldId id="260" r:id="rId5"/>
    <p:sldId id="262" r:id="rId6"/>
    <p:sldId id="272" r:id="rId7"/>
    <p:sldId id="261" r:id="rId8"/>
    <p:sldId id="274" r:id="rId9"/>
    <p:sldId id="273" r:id="rId10"/>
    <p:sldId id="275" r:id="rId11"/>
    <p:sldId id="280" r:id="rId12"/>
    <p:sldId id="276" r:id="rId13"/>
    <p:sldId id="298" r:id="rId14"/>
    <p:sldId id="287" r:id="rId15"/>
    <p:sldId id="289" r:id="rId16"/>
    <p:sldId id="288" r:id="rId17"/>
    <p:sldId id="292" r:id="rId18"/>
    <p:sldId id="293" r:id="rId19"/>
    <p:sldId id="294" r:id="rId20"/>
    <p:sldId id="277" r:id="rId21"/>
    <p:sldId id="290" r:id="rId22"/>
    <p:sldId id="302" r:id="rId23"/>
    <p:sldId id="303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95" r:id="rId33"/>
    <p:sldId id="296" r:id="rId34"/>
    <p:sldId id="297" r:id="rId35"/>
    <p:sldId id="299" r:id="rId36"/>
    <p:sldId id="305" r:id="rId37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5" autoAdjust="0"/>
    <p:restoredTop sz="94712" autoAdjust="0"/>
  </p:normalViewPr>
  <p:slideViewPr>
    <p:cSldViewPr snapToGrid="0">
      <p:cViewPr varScale="1">
        <p:scale>
          <a:sx n="106" d="100"/>
          <a:sy n="106" d="100"/>
        </p:scale>
        <p:origin x="73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0:36:26.5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2796 24575,'9'0'0,"1"-1"0,0 0 0,-1-1 0,1 0 0,-1-1 0,0 0 0,17-7 0,61-40 0,4 0 0,267-114 0,30-17 0,126-47 0,-146 67 0,-282 126 0,56-27 0,-26 8 0,54-29 0,83-41 0,16-3 0,-144 73 0,30-13 0,156-79 0,15-17 0,-252 128 0,71-30 0,-58 28 0,86-51 0,-119 59 0,2 3 0,68-23 0,-13 6 0,122-60 0,53-27 0,-22 8 0,-15 32 0,109-34 0,-192 46-1365,-150 72-5461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0:36:28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24575,'125'134'0,"82"76"0,-128-149 0,164 95 0,-110-75 0,-33-18 0,281 186 0,-174-123 0,-100-65 0,18 8 0,-64-37 0,62 43 0,102 66 0,139 97 0,-14-8 0,-178-133 0,-122-71 0,34 16 0,48 20 0,-47-20 0,-14-7 0,-2 2 0,-2 4 0,-1 2 0,71 63 0,156 128 0,-14 25 0,-196-191 0,-57-48 0,35 34 0,106 135 0,-109-122 0,95 88 0,-75-80 0,215 204 0,33 32 0,-299-287 0,1-2 0,61 38 0,-83-56 0,24 14 0,-11-7 0,-1 1 0,0 1 0,-1 0 0,16 16 0,-6-6 0,1 0 0,0-3 0,53 30 0,-45-29-1365,-23-11-5461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285BC-AB14-499F-97D3-1228F065BCDE}" type="datetimeFigureOut">
              <a:rPr lang="en-FI" smtClean="0"/>
              <a:t>11/05/2024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7AFDF-1450-4BFE-BEFD-5FDBAE385BA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74803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03639-0C84-90A1-DA63-0693A884F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149047-F497-05E0-1526-15976EF548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7DB7C-F566-F339-B7B6-D94BFD8AA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F0FD-08C1-4741-9168-85E82CBA363B}" type="datetime8">
              <a:rPr lang="en-FI" smtClean="0"/>
              <a:t>11/05/2024 7.46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D1BC-4E9F-872D-CF71-E7F8D323E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26D40-D8AC-C4DD-876D-A66A67572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7474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E800-47A9-A3B1-9320-E676CE16A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99295D-CF19-812D-1B7C-7D941B5FB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A1FC3-C2DE-1452-D304-B9B2C22BA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B4847-4235-4BA4-8265-1E3B1576E54F}" type="datetime8">
              <a:rPr lang="en-FI" smtClean="0"/>
              <a:t>11/05/2024 7.46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B0872-088B-B765-75F7-CBA42C39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2491D-A310-C026-EF1C-84816D700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087346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1EA331-5206-1889-45FA-9087DF6639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E0558C-9B48-883E-4447-7A6EC9881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5A251-CA8D-9CAF-70EA-E1B507B7B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C4B93-8918-4A9D-9DE6-92CE01C76E25}" type="datetime8">
              <a:rPr lang="en-FI" smtClean="0"/>
              <a:t>11/05/2024 7.46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167BC-C509-DDCC-544C-15FE91B7B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1A726-532E-7439-66A1-F1C02150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1376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F9303-9C86-7690-4720-D21097709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A485-C6A1-55FD-2BD6-07B62101D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DFCA7-55B3-62CF-04C9-8E7410CAC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CEB3-C00D-4B18-9A2C-FCC69EFFE57B}" type="datetime8">
              <a:rPr lang="en-FI" smtClean="0"/>
              <a:t>11/05/2024 7.46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4B0C4-8F6A-D6E1-E9B0-CFFF76C57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8D0E5-F03F-5EA3-5682-3B7C3DCE3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58730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EAA39-13F4-1F3B-8F6C-8430B4205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BC557-1DA6-FEA2-9C24-46D942265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3E21E-E068-2F1C-DDB4-7A781983C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68F2-CA83-4F2C-9EAE-79DCC668E155}" type="datetime8">
              <a:rPr lang="en-FI" smtClean="0"/>
              <a:t>11/05/2024 7.46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D3D4F-8555-0EA0-803A-AE0C77F7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7B93A-C20C-140D-5EEC-273FFE97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19834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3B6A-9FFF-35DA-28E1-B9E28176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E1063-CAB9-9D25-2094-95DB5ECED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9F370-6CA2-A9CE-395A-54476AABA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B9730-BA68-F9D2-D5F2-D4AC3E9CA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938D-179A-4490-AE3A-2555CAF4EC4B}" type="datetime8">
              <a:rPr lang="en-FI" smtClean="0"/>
              <a:t>11/05/2024 7.46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12667-AA34-4608-8C87-8BC97B2D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50AA1-4E37-2DED-88E8-6DF9F8253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554760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6DD40-0203-F904-37B2-CF14FBF11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9C279-1A85-B34C-8B4D-43C23B9BC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66A23-276D-F77B-FDC8-876DEFC34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0A7F8F-7006-F3F9-465B-5B69E8C65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8683C7-AA36-99CF-69CE-55960E50C2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1C8192-52B5-71B7-8B3F-4DF50BED3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96575-0523-4919-87C5-E124E08FAC9B}" type="datetime8">
              <a:rPr lang="en-FI" smtClean="0"/>
              <a:t>11/05/2024 7.46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30FF2D-3E6D-4214-D242-AF96EE812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CAFD0B-E2C9-BAFB-9473-7C5805A0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17542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3EB5-AE70-6ADD-101B-DA80879F3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270D7A-91A2-62AC-7B71-95D8C058F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C824-2FD0-4FAD-AF12-9535C0CB30AC}" type="datetime8">
              <a:rPr lang="en-FI" smtClean="0"/>
              <a:t>11/05/2024 7.46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64996-3CFD-FC1B-053D-0D8A685DF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4DA74-A133-274A-8E61-F1FCEFA9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82670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80F0E6-1552-0893-374A-16CFBE4FA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0A58-9E22-4AAA-AEBC-91F018D99766}" type="datetime8">
              <a:rPr lang="en-FI" smtClean="0"/>
              <a:t>11/05/2024 7.46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4A6FE-615F-AECC-8344-172C9BE2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DEC07-9EF5-14E8-0934-B7A0C34CC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11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38F8-E929-DEED-A51F-0ADAC79F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3537B-174D-2D61-4098-E261E41E8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5F7B7-EB8D-B5C3-7BD0-7BF2DED0B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3441C-1D08-A616-4ACB-1B85DDB8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7902-00F8-43C9-B4D9-7177AB969C75}" type="datetime8">
              <a:rPr lang="en-FI" smtClean="0"/>
              <a:t>11/05/2024 7.46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87FEF-A3D1-9E94-4136-C7489A66D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9B953-3CE5-0DD9-9334-6A4F5C19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97485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301A-70B7-E3A1-A107-CE37E60F8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3C04B9-5FA1-6BEF-A352-D9E554F10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47614-9C6B-4B4F-8CBC-88A17B279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B5E35-5748-3AA9-F7E2-8315B444C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F6672-F244-4BDD-85B6-0023F43ED08D}" type="datetime8">
              <a:rPr lang="en-FI" smtClean="0"/>
              <a:t>11/05/2024 7.46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4BF21-9726-E4E3-D0E4-9D362FA3C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8058E-1B68-0984-12B2-3A942723C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47501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4C4F4-64D2-1BD5-65C9-F0D078136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08745-BA1C-DE10-1306-3EEB5FFB2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06D81-6BCD-DC18-AE40-1F2E1E550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B353FA-C9FD-4485-8FBB-067522DD5FC2}" type="datetime8">
              <a:rPr lang="en-FI" smtClean="0"/>
              <a:t>11/05/2024 7.46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CAA48-1AB0-FB33-5C5A-161EF7957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D9374-4A40-0E0C-72BA-FC569E875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B6549D-46C2-4FA1-AAB0-CAF78870339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2747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smograph.app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cosmograph.app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1.png"/><Relationship Id="rId4" Type="http://schemas.openxmlformats.org/officeDocument/2006/relationships/customXml" Target="../ink/ink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zenodo.org/records/3871753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2E5F-1A09-EB2B-4FDE-F3C4720B6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69223"/>
            <a:ext cx="9144000" cy="585393"/>
          </a:xfrm>
        </p:spPr>
        <p:txBody>
          <a:bodyPr>
            <a:normAutofit/>
          </a:bodyPr>
          <a:lstStyle/>
          <a:p>
            <a:pPr algn="ctr"/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Project 8. Twitter COVID19 Network Analysis II </a:t>
            </a:r>
            <a:endParaRPr lang="en-FI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19502B-F4B9-B6D4-58C9-2C4AED16B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4850" y="3796274"/>
            <a:ext cx="4042299" cy="401791"/>
          </a:xfrm>
        </p:spPr>
        <p:txBody>
          <a:bodyPr>
            <a:normAutofit lnSpcReduction="10000"/>
          </a:bodyPr>
          <a:lstStyle/>
          <a:p>
            <a:r>
              <a:rPr lang="en-FI" dirty="0"/>
              <a:t> by </a:t>
            </a:r>
            <a:r>
              <a:rPr lang="en-FI" b="1" dirty="0"/>
              <a:t>Matt Stirling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823FD2-34A8-1627-8D91-5801F3534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376" y="438827"/>
            <a:ext cx="1075398" cy="88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145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Loading edge list into </a:t>
            </a:r>
            <a:r>
              <a:rPr lang="en-FI" dirty="0" err="1">
                <a:solidFill>
                  <a:schemeClr val="accent5">
                    <a:lumMod val="75000"/>
                  </a:schemeClr>
                </a:solidFill>
              </a:rPr>
              <a:t>iGraph</a:t>
            </a:r>
            <a:endParaRPr lang="en-FI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73A0F83-4E9C-D6E2-F584-B330EDACB9F3}"/>
              </a:ext>
            </a:extLst>
          </p:cNvPr>
          <p:cNvSpPr txBox="1">
            <a:spLocks/>
          </p:cNvSpPr>
          <p:nvPr/>
        </p:nvSpPr>
        <p:spPr>
          <a:xfrm>
            <a:off x="1466850" y="1727860"/>
            <a:ext cx="7105650" cy="4570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sz="2400" dirty="0"/>
              <a:t>Many attempts resulted in </a:t>
            </a:r>
            <a:r>
              <a:rPr lang="en-FI" sz="2400" i="1" dirty="0" err="1"/>
              <a:t>MemoryError</a:t>
            </a:r>
            <a:endParaRPr lang="en-FI" sz="2000" i="1" dirty="0"/>
          </a:p>
          <a:p>
            <a:endParaRPr lang="en-FI" sz="20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4125DD3-947F-0C36-428B-E78CD7C6A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5137" y="2518076"/>
            <a:ext cx="6619875" cy="3779888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DE7248-A450-A735-9F3D-029FD124E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10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590994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Loading edge list into </a:t>
            </a:r>
            <a:r>
              <a:rPr lang="en-FI" dirty="0" err="1">
                <a:solidFill>
                  <a:schemeClr val="accent5">
                    <a:lumMod val="75000"/>
                  </a:schemeClr>
                </a:solidFill>
              </a:rPr>
              <a:t>iGraph</a:t>
            </a:r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: Success!</a:t>
            </a:r>
            <a:endParaRPr lang="en-FI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42A9F8-AD85-E538-4BC6-BEF168F0C282}"/>
              </a:ext>
            </a:extLst>
          </p:cNvPr>
          <p:cNvSpPr txBox="1"/>
          <p:nvPr/>
        </p:nvSpPr>
        <p:spPr>
          <a:xfrm>
            <a:off x="6710934" y="2371725"/>
            <a:ext cx="4931664" cy="138499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FI" sz="1400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 Load edges from </a:t>
            </a:r>
            <a:r>
              <a:rPr lang="en-FI" sz="1400" b="0" dirty="0" err="1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dask</a:t>
            </a:r>
            <a:r>
              <a:rPr lang="en-FI" sz="1400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FI" sz="1400" b="0" dirty="0" err="1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dataframe</a:t>
            </a:r>
            <a:r>
              <a:rPr lang="en-FI" sz="1400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to </a:t>
            </a:r>
            <a:r>
              <a:rPr lang="en-FI" sz="1400" b="0" dirty="0" err="1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igraph</a:t>
            </a:r>
            <a:endParaRPr lang="en-FI" sz="1400" b="0" dirty="0">
              <a:solidFill>
                <a:srgbClr val="C8C8C8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ig</a:t>
            </a:r>
            <a:r>
              <a:rPr lang="en-US" sz="14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Graph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 err="1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</a:t>
            </a:r>
            <a:r>
              <a:rPr lang="en-US" sz="14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add_vertices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nodes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partition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enumerate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df</a:t>
            </a:r>
            <a:r>
              <a:rPr lang="en-US" sz="14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.to_delayed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()):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p_df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partition</a:t>
            </a:r>
            <a:r>
              <a:rPr lang="en-US" sz="14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.compute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</a:t>
            </a:r>
            <a:r>
              <a:rPr lang="en-US" sz="14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add_edges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p_df</a:t>
            </a:r>
            <a:r>
              <a:rPr lang="en-US" sz="140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.values.tolist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73A0F83-4E9C-D6E2-F584-B330EDACB9F3}"/>
              </a:ext>
            </a:extLst>
          </p:cNvPr>
          <p:cNvSpPr txBox="1">
            <a:spLocks/>
          </p:cNvSpPr>
          <p:nvPr/>
        </p:nvSpPr>
        <p:spPr>
          <a:xfrm>
            <a:off x="838200" y="2133600"/>
            <a:ext cx="5734050" cy="4164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sz="2400" dirty="0"/>
              <a:t>After much testing, managed to finally load </a:t>
            </a:r>
            <a:r>
              <a:rPr lang="en-FI" sz="2400" b="1" dirty="0"/>
              <a:t>all </a:t>
            </a:r>
            <a:r>
              <a:rPr lang="en-FI" sz="2400" dirty="0"/>
              <a:t>edges</a:t>
            </a:r>
            <a:r>
              <a:rPr lang="en-FI" sz="2400" b="1" dirty="0"/>
              <a:t> </a:t>
            </a:r>
            <a:r>
              <a:rPr lang="en-FI" sz="2400" dirty="0"/>
              <a:t>into </a:t>
            </a:r>
            <a:r>
              <a:rPr lang="en-FI" sz="2400" dirty="0" err="1"/>
              <a:t>iGraph</a:t>
            </a:r>
            <a:endParaRPr lang="en-FI" sz="2400" dirty="0"/>
          </a:p>
          <a:p>
            <a:pPr lvl="1"/>
            <a:r>
              <a:rPr lang="en-FI" sz="2000" dirty="0"/>
              <a:t>Convert data frame columns to ‘int32’</a:t>
            </a:r>
          </a:p>
          <a:p>
            <a:pPr lvl="1"/>
            <a:r>
              <a:rPr lang="en-FI" sz="2000" dirty="0"/>
              <a:t>Load one partition at a time</a:t>
            </a:r>
          </a:p>
          <a:p>
            <a:r>
              <a:rPr lang="en-FI" sz="2400" dirty="0"/>
              <a:t>Time to load graph: around 6 hours</a:t>
            </a:r>
          </a:p>
          <a:p>
            <a:r>
              <a:rPr lang="en-FI" sz="2400" dirty="0"/>
              <a:t>Computations done with graph:</a:t>
            </a:r>
          </a:p>
          <a:p>
            <a:pPr lvl="1"/>
            <a:r>
              <a:rPr lang="en-FI" sz="2000" dirty="0"/>
              <a:t>... TBA</a:t>
            </a:r>
          </a:p>
          <a:p>
            <a:endParaRPr lang="en-FI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BC12DB-7AEE-BA43-CB45-FC868D53B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11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47252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Adjacency Matrix</a:t>
            </a:r>
            <a:endParaRPr lang="en-FI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C41588-FA02-B58B-1862-09F0E6B412F0}"/>
              </a:ext>
            </a:extLst>
          </p:cNvPr>
          <p:cNvSpPr txBox="1">
            <a:spLocks/>
          </p:cNvSpPr>
          <p:nvPr/>
        </p:nvSpPr>
        <p:spPr>
          <a:xfrm>
            <a:off x="1194318" y="1727860"/>
            <a:ext cx="8350898" cy="4570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sz="2400" dirty="0"/>
              <a:t>Goal: </a:t>
            </a:r>
          </a:p>
          <a:p>
            <a:pPr lvl="1"/>
            <a:r>
              <a:rPr lang="en-FI" sz="2000" dirty="0"/>
              <a:t>Generate adjacency matrix in a format that can be read into some usable format</a:t>
            </a:r>
          </a:p>
          <a:p>
            <a:r>
              <a:rPr lang="en-FI" sz="2400" dirty="0"/>
              <a:t>410,000^2 bytes is 168GB</a:t>
            </a:r>
          </a:p>
          <a:p>
            <a:pPr lvl="1"/>
            <a:r>
              <a:rPr lang="en-FI" sz="2000" dirty="0"/>
              <a:t>Assumes each cell is int8 </a:t>
            </a:r>
            <a:r>
              <a:rPr lang="en-FI" sz="2000" dirty="0" err="1"/>
              <a:t>dtype</a:t>
            </a:r>
            <a:endParaRPr lang="en-FI" sz="2000" dirty="0"/>
          </a:p>
          <a:p>
            <a:pPr lvl="1"/>
            <a:r>
              <a:rPr lang="en-FI" sz="2000" dirty="0"/>
              <a:t>No obvious way to store each connection as 1 bit</a:t>
            </a:r>
          </a:p>
          <a:p>
            <a:pPr lvl="1"/>
            <a:r>
              <a:rPr lang="en-FI" sz="2000" dirty="0"/>
              <a:t>Even bool uses 8 bits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B4B782-A4D5-7C52-E65F-4C427D14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12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074857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Adjacency Matrix: Creation</a:t>
            </a:r>
            <a:endParaRPr lang="en-FI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C41588-FA02-B58B-1862-09F0E6B412F0}"/>
              </a:ext>
            </a:extLst>
          </p:cNvPr>
          <p:cNvSpPr txBox="1">
            <a:spLocks/>
          </p:cNvSpPr>
          <p:nvPr/>
        </p:nvSpPr>
        <p:spPr>
          <a:xfrm>
            <a:off x="1194318" y="1727860"/>
            <a:ext cx="8350898" cy="4570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2400" dirty="0"/>
              <a:t>Tested 2 ways to generate matrix:</a:t>
            </a:r>
            <a:br>
              <a:rPr lang="en-FI" sz="2400" dirty="0"/>
            </a:br>
            <a:endParaRPr lang="en-FI" sz="2400" dirty="0"/>
          </a:p>
          <a:p>
            <a:r>
              <a:rPr lang="en-FI" sz="2400" dirty="0" err="1"/>
              <a:t>Scipy</a:t>
            </a:r>
            <a:r>
              <a:rPr lang="en-FI" sz="2400" dirty="0"/>
              <a:t> CSR (Compressed Sparse Row) Matrix</a:t>
            </a:r>
          </a:p>
          <a:p>
            <a:pPr lvl="1"/>
            <a:r>
              <a:rPr lang="en-FI" sz="2000" dirty="0"/>
              <a:t>Only 0.4% of matrix cells are 1s, matrix is sparse</a:t>
            </a:r>
          </a:p>
          <a:p>
            <a:pPr lvl="1"/>
            <a:r>
              <a:rPr lang="en-FI" sz="2000" dirty="0"/>
              <a:t>Save to .</a:t>
            </a:r>
            <a:r>
              <a:rPr lang="en-FI" sz="2000" dirty="0" err="1"/>
              <a:t>npz</a:t>
            </a:r>
            <a:r>
              <a:rPr lang="en-FI" sz="2000" dirty="0"/>
              <a:t> format, compressed to a few GB</a:t>
            </a:r>
          </a:p>
          <a:p>
            <a:pPr lvl="1"/>
            <a:r>
              <a:rPr lang="en-FI" sz="2000" dirty="0"/>
              <a:t>On my machine, PC freezes when trying to create whole matrix</a:t>
            </a:r>
          </a:p>
          <a:p>
            <a:r>
              <a:rPr lang="en-FI" sz="2400" dirty="0" err="1"/>
              <a:t>Dask</a:t>
            </a:r>
            <a:r>
              <a:rPr lang="en-FI" sz="2400" dirty="0"/>
              <a:t> Array</a:t>
            </a:r>
          </a:p>
          <a:p>
            <a:pPr lvl="1"/>
            <a:r>
              <a:rPr lang="en-FI" sz="2000" dirty="0"/>
              <a:t>Load data in partitions</a:t>
            </a:r>
          </a:p>
          <a:p>
            <a:pPr lvl="1"/>
            <a:r>
              <a:rPr lang="en-FI" sz="2000" dirty="0"/>
              <a:t>Save in .</a:t>
            </a:r>
            <a:r>
              <a:rPr lang="en-FI" sz="2000" dirty="0" err="1"/>
              <a:t>zarr</a:t>
            </a:r>
            <a:r>
              <a:rPr lang="en-FI" sz="2000" dirty="0"/>
              <a:t> format (around 75 GB)</a:t>
            </a:r>
          </a:p>
          <a:p>
            <a:pPr lvl="1"/>
            <a:r>
              <a:rPr lang="en-FI" sz="2000" dirty="0"/>
              <a:t>Technical challenges in actually creating matrix</a:t>
            </a:r>
          </a:p>
          <a:p>
            <a:pPr lvl="2"/>
            <a:r>
              <a:rPr lang="en-FI" sz="1600" dirty="0"/>
              <a:t>Still working on it ...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B4B782-A4D5-7C52-E65F-4C427D14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13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28251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Connected components</a:t>
            </a:r>
            <a:endParaRPr lang="en-FI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C41588-FA02-B58B-1862-09F0E6B412F0}"/>
              </a:ext>
            </a:extLst>
          </p:cNvPr>
          <p:cNvSpPr txBox="1">
            <a:spLocks/>
          </p:cNvSpPr>
          <p:nvPr/>
        </p:nvSpPr>
        <p:spPr>
          <a:xfrm>
            <a:off x="838201" y="1727860"/>
            <a:ext cx="4692588" cy="4570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sz="2400" dirty="0"/>
              <a:t>Don’t need graph library</a:t>
            </a:r>
          </a:p>
          <a:p>
            <a:r>
              <a:rPr lang="en-FI" sz="2400" dirty="0"/>
              <a:t>Implement </a:t>
            </a:r>
            <a:r>
              <a:rPr lang="en-FI" sz="2400" dirty="0" err="1"/>
              <a:t>UnionFind</a:t>
            </a:r>
            <a:r>
              <a:rPr lang="en-FI" sz="2400" dirty="0"/>
              <a:t> algorithm</a:t>
            </a:r>
          </a:p>
          <a:p>
            <a:endParaRPr lang="en-FI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7A9509-D0D1-0D69-77E1-3FE4AE4F77CC}"/>
              </a:ext>
            </a:extLst>
          </p:cNvPr>
          <p:cNvSpPr txBox="1"/>
          <p:nvPr/>
        </p:nvSpPr>
        <p:spPr>
          <a:xfrm>
            <a:off x="959430" y="3322776"/>
            <a:ext cx="4100842" cy="31700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fi-FI" sz="8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class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UnionFind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fi-FI" sz="8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__init__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parent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[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for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in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range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rank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[</a:t>
            </a:r>
            <a:r>
              <a:rPr lang="fi-FI" sz="8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 *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</a:t>
            </a:r>
            <a:endParaRPr lang="fi-FI" sz="8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size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[</a:t>
            </a:r>
            <a:r>
              <a:rPr lang="fi-FI" sz="8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 *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</a:t>
            </a:r>
            <a:endParaRPr lang="fi-FI" sz="8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b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fi-FI" sz="8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find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u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</a:t>
            </a:r>
            <a:r>
              <a:rPr lang="fi-FI" sz="8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parent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u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 !=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u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   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parent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u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 =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find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parent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u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</a:t>
            </a:r>
            <a:r>
              <a:rPr lang="fi-FI" sz="8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return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parent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u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</a:p>
          <a:p>
            <a:b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fi-FI" sz="8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union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u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v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pu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pv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find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u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),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find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v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</a:t>
            </a:r>
            <a:r>
              <a:rPr lang="fi-FI" sz="8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pu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==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pv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    </a:t>
            </a:r>
            <a:r>
              <a:rPr lang="fi-FI" sz="8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return</a:t>
            </a:r>
            <a:endParaRPr lang="fi-FI" sz="8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</a:t>
            </a:r>
            <a:r>
              <a:rPr lang="fi-FI" sz="8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rank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pu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 &lt;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rank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pv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]:</a:t>
            </a: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   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parent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pu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 =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pv</a:t>
            </a:r>
            <a:endParaRPr lang="fi-FI" sz="8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   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size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pv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 +=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size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pu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</a:t>
            </a:r>
            <a:r>
              <a:rPr lang="fi-FI" sz="8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elif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rank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pv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 &lt;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rank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pu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]:</a:t>
            </a: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   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parent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pv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 =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pu</a:t>
            </a:r>
            <a:endParaRPr lang="fi-FI" sz="8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   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size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pu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 +=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size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pv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</a:t>
            </a:r>
            <a:r>
              <a:rPr lang="fi-FI" sz="8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else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   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parent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pu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 =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pv</a:t>
            </a:r>
            <a:endParaRPr lang="fi-FI" sz="8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   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rank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pv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 += </a:t>
            </a:r>
            <a:r>
              <a:rPr lang="fi-FI" sz="80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</a:t>
            </a:r>
            <a:endParaRPr lang="fi-FI" sz="8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       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size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pv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 +=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self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DADAD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size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pu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A00E31-D41E-BCFA-CA02-D12DCA235357}"/>
              </a:ext>
            </a:extLst>
          </p:cNvPr>
          <p:cNvSpPr txBox="1"/>
          <p:nvPr/>
        </p:nvSpPr>
        <p:spPr>
          <a:xfrm>
            <a:off x="6463584" y="3322776"/>
            <a:ext cx="4100842" cy="181588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fi-FI" sz="800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 Initialize union find</a:t>
            </a:r>
            <a:endParaRPr lang="en-FI" sz="800" b="0" dirty="0">
              <a:solidFill>
                <a:srgbClr val="569CD6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nodes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fi-FI" sz="800" b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set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edges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'source'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]).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union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fi-FI" sz="800" b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set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edges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'target'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]))</a:t>
            </a:r>
          </a:p>
          <a:p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node_index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{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node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for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node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in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enumerate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nodes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)}</a:t>
            </a:r>
          </a:p>
          <a:p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len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nodes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uf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fi-FI" sz="800" b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UnionFind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fi-FI" sz="8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for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_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row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in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7F7F7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edges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.iterrows():</a:t>
            </a: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uf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union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node_index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row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'source'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]],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node_index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row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'target’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]])</a:t>
            </a:r>
            <a:endParaRPr lang="en-FI" sz="8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endParaRPr lang="en-FI" sz="800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endParaRPr lang="en-FI" sz="800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fi-FI" sz="800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 </a:t>
            </a:r>
            <a:r>
              <a:rPr lang="en-FI" sz="800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find components</a:t>
            </a:r>
            <a:endParaRPr lang="fi-FI" sz="8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comps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{}</a:t>
            </a:r>
          </a:p>
          <a:p>
            <a:r>
              <a:rPr lang="fi-FI" sz="8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for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node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in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node_index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items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parent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=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uf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find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comps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[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parent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 = 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comps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get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parent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[]) + [</a:t>
            </a:r>
            <a:r>
              <a:rPr lang="fi-FI" sz="800" b="0" dirty="0">
                <a:solidFill>
                  <a:srgbClr val="C8C8C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node</a:t>
            </a:r>
            <a:r>
              <a:rPr lang="fi-FI" sz="80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49AA66-36BA-5603-F9BD-47226AA28005}"/>
              </a:ext>
            </a:extLst>
          </p:cNvPr>
          <p:cNvSpPr txBox="1"/>
          <p:nvPr/>
        </p:nvSpPr>
        <p:spPr>
          <a:xfrm>
            <a:off x="959430" y="2953444"/>
            <a:ext cx="353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 err="1">
                <a:solidFill>
                  <a:schemeClr val="accent5">
                    <a:lumMod val="75000"/>
                  </a:schemeClr>
                </a:solidFill>
              </a:rPr>
              <a:t>UnionFind</a:t>
            </a:r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 data structure: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5B833-68BE-CC52-F199-C0A84BEE8439}"/>
              </a:ext>
            </a:extLst>
          </p:cNvPr>
          <p:cNvSpPr txBox="1"/>
          <p:nvPr/>
        </p:nvSpPr>
        <p:spPr>
          <a:xfrm>
            <a:off x="6463584" y="2953444"/>
            <a:ext cx="353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Initialize and find components: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DC97CDB-EDED-E152-07DD-7ADD5602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14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59968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Connected components</a:t>
            </a:r>
            <a:endParaRPr lang="en-FI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C41588-FA02-B58B-1862-09F0E6B412F0}"/>
              </a:ext>
            </a:extLst>
          </p:cNvPr>
          <p:cNvSpPr txBox="1">
            <a:spLocks/>
          </p:cNvSpPr>
          <p:nvPr/>
        </p:nvSpPr>
        <p:spPr>
          <a:xfrm>
            <a:off x="1689716" y="2337018"/>
            <a:ext cx="6483899" cy="3960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sz="2400" dirty="0"/>
              <a:t>7,746 connected components</a:t>
            </a:r>
          </a:p>
          <a:p>
            <a:r>
              <a:rPr lang="en-FI" sz="2400" dirty="0"/>
              <a:t>Largest component</a:t>
            </a:r>
          </a:p>
          <a:p>
            <a:pPr lvl="1"/>
            <a:r>
              <a:rPr lang="en-FI" sz="2000" b="1" dirty="0"/>
              <a:t>385,468</a:t>
            </a:r>
            <a:r>
              <a:rPr lang="en-FI" sz="2000" dirty="0"/>
              <a:t> nodes (94%) of all connected nodes</a:t>
            </a:r>
          </a:p>
          <a:p>
            <a:r>
              <a:rPr lang="en-FI" sz="2400" dirty="0"/>
              <a:t>Average component size is </a:t>
            </a:r>
            <a:r>
              <a:rPr lang="en-FI" sz="2400" b="1" dirty="0"/>
              <a:t>53</a:t>
            </a:r>
            <a:r>
              <a:rPr lang="en-FI" sz="2400" dirty="0"/>
              <a:t> nodes</a:t>
            </a:r>
          </a:p>
          <a:p>
            <a:pPr lvl="1"/>
            <a:r>
              <a:rPr lang="en-FI" sz="2000" dirty="0"/>
              <a:t>Without largest component is 3.3</a:t>
            </a:r>
          </a:p>
          <a:p>
            <a:pPr lvl="1"/>
            <a:endParaRPr lang="en-FI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03F835-F677-28FA-8F7B-B19583868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228812"/>
              </p:ext>
            </p:extLst>
          </p:nvPr>
        </p:nvGraphicFramePr>
        <p:xfrm>
          <a:off x="8173615" y="2060045"/>
          <a:ext cx="1988598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129">
                  <a:extLst>
                    <a:ext uri="{9D8B030D-6E8A-4147-A177-3AD203B41FA5}">
                      <a16:colId xmlns:a16="http://schemas.microsoft.com/office/drawing/2014/main" val="381355968"/>
                    </a:ext>
                  </a:extLst>
                </a:gridCol>
                <a:gridCol w="1562469">
                  <a:extLst>
                    <a:ext uri="{9D8B030D-6E8A-4147-A177-3AD203B41FA5}">
                      <a16:colId xmlns:a16="http://schemas.microsoft.com/office/drawing/2014/main" val="2335839044"/>
                    </a:ext>
                  </a:extLst>
                </a:gridCol>
              </a:tblGrid>
              <a:tr h="301678">
                <a:tc>
                  <a:txBody>
                    <a:bodyPr/>
                    <a:lstStyle/>
                    <a:p>
                      <a:r>
                        <a:rPr lang="en-FI" sz="14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FI" sz="1400" dirty="0"/>
                        <a:t>Amount of nodes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10043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 fontAlgn="ctr"/>
                      <a:r>
                        <a:rPr lang="en-FI" b="0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FI" dirty="0">
                          <a:effectLst/>
                        </a:rPr>
                        <a:t>385468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81394088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 fontAlgn="ctr"/>
                      <a:r>
                        <a:rPr lang="en-FI" b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FI" dirty="0">
                          <a:effectLst/>
                        </a:rPr>
                        <a:t>95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94991510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 fontAlgn="ctr"/>
                      <a:r>
                        <a:rPr lang="en-FI" b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FI" dirty="0">
                          <a:effectLst/>
                        </a:rPr>
                        <a:t>80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53633129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 fontAlgn="ctr"/>
                      <a:r>
                        <a:rPr lang="en-FI" b="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FI" dirty="0">
                          <a:effectLst/>
                        </a:rPr>
                        <a:t>78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63350766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 fontAlgn="ctr"/>
                      <a:r>
                        <a:rPr lang="en-FI" b="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FI">
                          <a:effectLst/>
                        </a:rPr>
                        <a:t>71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015083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 fontAlgn="ctr"/>
                      <a:r>
                        <a:rPr lang="en-FI" b="0">
                          <a:effectLst/>
                        </a:rPr>
                        <a:t>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FI" dirty="0">
                          <a:effectLst/>
                        </a:rPr>
                        <a:t>68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60874352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 fontAlgn="ctr"/>
                      <a:r>
                        <a:rPr lang="en-FI" b="0">
                          <a:effectLst/>
                        </a:rPr>
                        <a:t>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FI" dirty="0">
                          <a:effectLst/>
                        </a:rPr>
                        <a:t>67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669240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 fontAlgn="ctr"/>
                      <a:r>
                        <a:rPr lang="en-FI" b="0">
                          <a:effectLst/>
                        </a:rPr>
                        <a:t>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FI" dirty="0">
                          <a:effectLst/>
                        </a:rPr>
                        <a:t>59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3513933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 fontAlgn="ctr"/>
                      <a:r>
                        <a:rPr lang="en-FI" b="0">
                          <a:effectLst/>
                        </a:rPr>
                        <a:t>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FI" dirty="0">
                          <a:effectLst/>
                        </a:rPr>
                        <a:t>57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41688990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 fontAlgn="ctr"/>
                      <a:r>
                        <a:rPr lang="en-FI" b="0">
                          <a:effectLst/>
                        </a:rPr>
                        <a:t>10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FI" dirty="0">
                          <a:effectLst/>
                        </a:rPr>
                        <a:t>52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4110563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A7B13D6-79AA-5894-23F0-DB607D6C3F75}"/>
              </a:ext>
            </a:extLst>
          </p:cNvPr>
          <p:cNvSpPr txBox="1"/>
          <p:nvPr/>
        </p:nvSpPr>
        <p:spPr>
          <a:xfrm>
            <a:off x="7959011" y="1552214"/>
            <a:ext cx="272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b="1" dirty="0"/>
              <a:t>10 largest components: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74A96-B32A-4166-2004-B8C5F0E2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15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2531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FD6E0D-E24C-EA9E-63F6-C6DAAD369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45" y="1104266"/>
            <a:ext cx="8082978" cy="565979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3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2nd largest connected component</a:t>
            </a:r>
            <a:endParaRPr lang="en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24FCD-4663-7A8F-7367-4B2985DD9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542" y="1094382"/>
            <a:ext cx="3381847" cy="31603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60033A-B024-4C58-C905-899E11478327}"/>
              </a:ext>
            </a:extLst>
          </p:cNvPr>
          <p:cNvSpPr txBox="1"/>
          <p:nvPr/>
        </p:nvSpPr>
        <p:spPr>
          <a:xfrm>
            <a:off x="404132" y="1266262"/>
            <a:ext cx="1639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Nodes: 95 </a:t>
            </a:r>
          </a:p>
          <a:p>
            <a:r>
              <a:rPr lang="en-FI" dirty="0"/>
              <a:t>Hashtags: 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FF32F-D7C7-1654-D449-D6BCF8666229}"/>
              </a:ext>
            </a:extLst>
          </p:cNvPr>
          <p:cNvSpPr txBox="1"/>
          <p:nvPr/>
        </p:nvSpPr>
        <p:spPr>
          <a:xfrm>
            <a:off x="8700853" y="4254759"/>
            <a:ext cx="33818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0" i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#BarişArduç #SenolSomnez #BarısArducMutluYıllar #BurcuBiricik #ElBar #omerlplikci #Kuzgun #ElcinSangu #Șenolsönmez #Deföm #Kuzdil #DefOm #BarışArduç #ElbarWithNewSeriesOnStarTv #NewSeriesWithElbar</a:t>
            </a:r>
            <a:endParaRPr lang="en-FI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D3C06E2-2067-BE3E-5E2D-1AA8A548A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16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00736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3rd largest connected component</a:t>
            </a:r>
            <a:endParaRPr lang="en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7CFE2-83CA-8641-4462-47D4DEB6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87" y="1859354"/>
            <a:ext cx="6499790" cy="4538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4C150-3D33-1C1C-8892-E658A3C94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661" y="1633287"/>
            <a:ext cx="3419952" cy="3591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F5DE2F-1BBC-B621-E542-1ED41997F404}"/>
              </a:ext>
            </a:extLst>
          </p:cNvPr>
          <p:cNvSpPr txBox="1"/>
          <p:nvPr/>
        </p:nvSpPr>
        <p:spPr>
          <a:xfrm>
            <a:off x="771525" y="155257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Nodes: 80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9DCAF5-5F6F-0C57-33BF-8256400ADDD5}"/>
              </a:ext>
            </a:extLst>
          </p:cNvPr>
          <p:cNvSpPr txBox="1"/>
          <p:nvPr/>
        </p:nvSpPr>
        <p:spPr>
          <a:xfrm>
            <a:off x="9485910" y="5794741"/>
            <a:ext cx="206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FI" b="0" i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AAG #AAG2020</a:t>
            </a:r>
            <a:r>
              <a:rPr lang="fi-FI" b="0" i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endParaRPr lang="en-FI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2CC8F29-0EB4-1E68-B74E-E750962AC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17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59485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4th largest connected component</a:t>
            </a:r>
            <a:endParaRPr lang="en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06A1C-16CB-6D01-1D04-9477D1AF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36322"/>
            <a:ext cx="6337041" cy="4435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EDD2C5-E105-E8E9-74BB-CCE991AE4421}"/>
              </a:ext>
            </a:extLst>
          </p:cNvPr>
          <p:cNvSpPr txBox="1"/>
          <p:nvPr/>
        </p:nvSpPr>
        <p:spPr>
          <a:xfrm>
            <a:off x="1045763" y="1628839"/>
            <a:ext cx="221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Nodes: 78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D035A0-DF90-F124-1272-46EFB7ACE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244" y="1690688"/>
            <a:ext cx="3448531" cy="35914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A1C1E9-60B9-9EEB-2256-40EF7995C632}"/>
              </a:ext>
            </a:extLst>
          </p:cNvPr>
          <p:cNvSpPr txBox="1"/>
          <p:nvPr/>
        </p:nvSpPr>
        <p:spPr>
          <a:xfrm>
            <a:off x="9403663" y="5674302"/>
            <a:ext cx="206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FI" b="0" i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BetterBanking</a:t>
            </a:r>
            <a:r>
              <a:rPr lang="fi-FI" b="0" i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endParaRPr lang="en-FI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042D56-CB4D-353E-110C-8FBEEA089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18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44377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6th largest connected component</a:t>
            </a:r>
            <a:endParaRPr lang="en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EE611B-F93C-C072-FD27-21EE51E45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678" y="1913916"/>
            <a:ext cx="6428448" cy="4480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DEA2C-C2CE-AE15-D645-B6124A684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564" y="1690688"/>
            <a:ext cx="3372321" cy="3543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CDABDE-EB21-A599-A9CC-2ACBF67B8928}"/>
              </a:ext>
            </a:extLst>
          </p:cNvPr>
          <p:cNvSpPr txBox="1"/>
          <p:nvPr/>
        </p:nvSpPr>
        <p:spPr>
          <a:xfrm>
            <a:off x="6244093" y="2086121"/>
            <a:ext cx="1614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Nodes: 68</a:t>
            </a:r>
          </a:p>
          <a:p>
            <a:r>
              <a:rPr lang="en-FI" dirty="0"/>
              <a:t>Hashtags: 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FD5F2-4AAE-76B3-5526-47A15BE8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19</a:t>
            </a:fld>
            <a:endParaRPr lang="en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C40DA-EB24-3DCD-FC1C-C3C4FBCC3620}"/>
              </a:ext>
            </a:extLst>
          </p:cNvPr>
          <p:cNvSpPr txBox="1"/>
          <p:nvPr/>
        </p:nvSpPr>
        <p:spPr>
          <a:xfrm>
            <a:off x="8305563" y="5485703"/>
            <a:ext cx="3372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0" i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#CemreYilmaz #Ozandolunay #cemned #CenkKaracay</a:t>
            </a:r>
            <a:endParaRPr lang="en-FI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974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5640-CB75-841C-97CE-374092FE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Project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A0D4-28FA-9447-8363-4CD0A1200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sz="1800" dirty="0">
                <a:latin typeface="Arial" panose="020B0604020202020204" pitchFamily="34" charset="0"/>
                <a:cs typeface="Arial" panose="020B0604020202020204" pitchFamily="34" charset="0"/>
              </a:rPr>
              <a:t>Look at the </a:t>
            </a:r>
            <a:r>
              <a:rPr lang="fi-FI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TweetsCOV19 dataset</a:t>
            </a:r>
            <a:r>
              <a:rPr lang="en-FI" sz="1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 corpus of tweets related to the pandemic</a:t>
            </a:r>
            <a:endParaRPr lang="en-FI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FI" sz="1800" dirty="0">
                <a:latin typeface="Arial" panose="020B0604020202020204" pitchFamily="34" charset="0"/>
                <a:cs typeface="Arial" panose="020B0604020202020204" pitchFamily="34" charset="0"/>
              </a:rPr>
              <a:t>Limit tweets to between Dec 2019 – Feb 2020 (3 months)</a:t>
            </a:r>
          </a:p>
          <a:p>
            <a:r>
              <a:rPr lang="en-FI" sz="1800" dirty="0">
                <a:latin typeface="Arial" panose="020B0604020202020204" pitchFamily="34" charset="0"/>
                <a:cs typeface="Arial" panose="020B0604020202020204" pitchFamily="34" charset="0"/>
              </a:rPr>
              <a:t>Construct network using hashtags</a:t>
            </a:r>
          </a:p>
          <a:p>
            <a:pPr lvl="1"/>
            <a:r>
              <a:rPr lang="en-FI" sz="1400" dirty="0">
                <a:latin typeface="Arial" panose="020B0604020202020204" pitchFamily="34" charset="0"/>
                <a:cs typeface="Arial" panose="020B0604020202020204" pitchFamily="34" charset="0"/>
              </a:rPr>
              <a:t>Save adjacency matrix</a:t>
            </a:r>
          </a:p>
          <a:p>
            <a:r>
              <a:rPr lang="en-FI" sz="1800" dirty="0">
                <a:latin typeface="Arial" panose="020B0604020202020204" pitchFamily="34" charset="0"/>
                <a:cs typeface="Arial" panose="020B0604020202020204" pitchFamily="34" charset="0"/>
              </a:rPr>
              <a:t>Analyse aspects of the network</a:t>
            </a:r>
          </a:p>
          <a:p>
            <a:pPr lvl="1"/>
            <a:r>
              <a:rPr lang="en-FI" sz="1400" dirty="0">
                <a:latin typeface="Arial" panose="020B0604020202020204" pitchFamily="34" charset="0"/>
                <a:cs typeface="Arial" panose="020B0604020202020204" pitchFamily="34" charset="0"/>
              </a:rPr>
              <a:t>Connected components</a:t>
            </a:r>
          </a:p>
          <a:p>
            <a:pPr lvl="1"/>
            <a:r>
              <a:rPr lang="en-FI" sz="1400" dirty="0">
                <a:latin typeface="Arial" panose="020B0604020202020204" pitchFamily="34" charset="0"/>
                <a:cs typeface="Arial" panose="020B0604020202020204" pitchFamily="34" charset="0"/>
              </a:rPr>
              <a:t>Average shortest path</a:t>
            </a:r>
          </a:p>
          <a:p>
            <a:pPr lvl="1"/>
            <a:r>
              <a:rPr lang="en-FI" sz="1400" dirty="0">
                <a:latin typeface="Arial" panose="020B0604020202020204" pitchFamily="34" charset="0"/>
                <a:cs typeface="Arial" panose="020B0604020202020204" pitchFamily="34" charset="0"/>
              </a:rPr>
              <a:t>Degree centrality</a:t>
            </a:r>
          </a:p>
          <a:p>
            <a:r>
              <a:rPr lang="en-FI" sz="1800" dirty="0">
                <a:latin typeface="Arial" panose="020B0604020202020204" pitchFamily="34" charset="0"/>
                <a:cs typeface="Arial" panose="020B0604020202020204" pitchFamily="34" charset="0"/>
              </a:rPr>
              <a:t>Analyse evolution of the dataset/network</a:t>
            </a:r>
          </a:p>
          <a:p>
            <a:pPr lvl="1"/>
            <a:r>
              <a:rPr lang="en-FI" sz="1400" dirty="0">
                <a:latin typeface="Arial" panose="020B0604020202020204" pitchFamily="34" charset="0"/>
                <a:cs typeface="Arial" panose="020B0604020202020204" pitchFamily="34" charset="0"/>
              </a:rPr>
              <a:t>Sentiment</a:t>
            </a:r>
          </a:p>
          <a:p>
            <a:pPr lvl="1"/>
            <a:r>
              <a:rPr lang="en-FI" sz="1400" dirty="0">
                <a:latin typeface="Arial" panose="020B0604020202020204" pitchFamily="34" charset="0"/>
                <a:cs typeface="Arial" panose="020B0604020202020204" pitchFamily="34" charset="0"/>
              </a:rPr>
              <a:t>Transitivity</a:t>
            </a:r>
          </a:p>
          <a:p>
            <a:pPr lvl="1"/>
            <a:r>
              <a:rPr lang="en-FI" sz="1400" dirty="0">
                <a:latin typeface="Arial" panose="020B0604020202020204" pitchFamily="34" charset="0"/>
                <a:cs typeface="Arial" panose="020B0604020202020204" pitchFamily="34" charset="0"/>
              </a:rPr>
              <a:t>Balanced / unbalanced triangle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1B362-4D72-F351-AEC0-7F78E506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74369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Average path length</a:t>
            </a:r>
            <a:endParaRPr lang="en-FI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C41588-FA02-B58B-1862-09F0E6B412F0}"/>
              </a:ext>
            </a:extLst>
          </p:cNvPr>
          <p:cNvSpPr txBox="1">
            <a:spLocks/>
          </p:cNvSpPr>
          <p:nvPr/>
        </p:nvSpPr>
        <p:spPr>
          <a:xfrm>
            <a:off x="838200" y="1727860"/>
            <a:ext cx="7693152" cy="4570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sz="2400" dirty="0"/>
              <a:t>Average path length is ...</a:t>
            </a:r>
          </a:p>
          <a:p>
            <a:r>
              <a:rPr lang="en-FI" sz="2400" dirty="0"/>
              <a:t>Possible using </a:t>
            </a:r>
            <a:r>
              <a:rPr lang="en-FI" sz="2400" dirty="0" err="1"/>
              <a:t>iGraph</a:t>
            </a:r>
            <a:endParaRPr lang="en-FI" sz="2400" dirty="0"/>
          </a:p>
          <a:p>
            <a:pPr lvl="1"/>
            <a:r>
              <a:rPr lang="en-FI" sz="1800" dirty="0"/>
              <a:t>load graph takes </a:t>
            </a:r>
            <a:r>
              <a:rPr lang="en-FI" sz="1800" b="1" dirty="0"/>
              <a:t>6 hours</a:t>
            </a:r>
            <a:endParaRPr lang="en-FI" sz="1800" dirty="0"/>
          </a:p>
          <a:p>
            <a:pPr lvl="1"/>
            <a:r>
              <a:rPr lang="en-FI" sz="1800" dirty="0" err="1"/>
              <a:t>igraph</a:t>
            </a:r>
            <a:r>
              <a:rPr lang="en-FI" sz="1800" dirty="0"/>
              <a:t>.</a:t>
            </a:r>
            <a:r>
              <a:rPr lang="fi-FI" sz="1800" dirty="0"/>
              <a:t>average_path_length()</a:t>
            </a:r>
            <a:r>
              <a:rPr lang="en-FI" sz="1800" dirty="0"/>
              <a:t> takes </a:t>
            </a:r>
            <a:r>
              <a:rPr lang="en-FI" sz="1800" b="1" dirty="0"/>
              <a:t>? hours</a:t>
            </a:r>
          </a:p>
          <a:p>
            <a:r>
              <a:rPr lang="en-FI" sz="2400" dirty="0" err="1"/>
              <a:t>ToDo</a:t>
            </a:r>
            <a:r>
              <a:rPr lang="en-FI" sz="2400" dirty="0"/>
              <a:t>:</a:t>
            </a:r>
          </a:p>
          <a:p>
            <a:pPr lvl="1"/>
            <a:r>
              <a:rPr lang="fi-FI" sz="1800" dirty="0"/>
              <a:t>R</a:t>
            </a:r>
            <a:r>
              <a:rPr lang="en-FI" sz="1800" dirty="0"/>
              <a:t>un code for a few days?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51D20-B595-F0C9-C3EF-F49A7DEBB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20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1461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Graph from Hashtags</a:t>
            </a:r>
            <a:endParaRPr lang="en-FI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C41588-FA02-B58B-1862-09F0E6B412F0}"/>
              </a:ext>
            </a:extLst>
          </p:cNvPr>
          <p:cNvSpPr txBox="1">
            <a:spLocks/>
          </p:cNvSpPr>
          <p:nvPr/>
        </p:nvSpPr>
        <p:spPr>
          <a:xfrm>
            <a:off x="838200" y="1727860"/>
            <a:ext cx="7693152" cy="4570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2000" dirty="0"/>
              <a:t>Let’s approach problem from different angle ...</a:t>
            </a:r>
          </a:p>
          <a:p>
            <a:pPr marL="0" indent="0">
              <a:buNone/>
            </a:pPr>
            <a:endParaRPr lang="en-FI" sz="2000" dirty="0"/>
          </a:p>
          <a:p>
            <a:r>
              <a:rPr lang="en-FI" sz="2000" dirty="0"/>
              <a:t>Nodes in same #hashtag group are </a:t>
            </a:r>
            <a:r>
              <a:rPr lang="en-FI" sz="2000" i="1" dirty="0"/>
              <a:t>definitionally</a:t>
            </a:r>
            <a:r>
              <a:rPr lang="en-FI" sz="2000" dirty="0"/>
              <a:t> fully connected</a:t>
            </a:r>
          </a:p>
          <a:p>
            <a:r>
              <a:rPr lang="en-FI" sz="2000" dirty="0"/>
              <a:t>Construct a new graph, where:</a:t>
            </a:r>
          </a:p>
          <a:p>
            <a:pPr lvl="1"/>
            <a:r>
              <a:rPr lang="fi-FI" sz="1800" b="1" dirty="0"/>
              <a:t>N</a:t>
            </a:r>
            <a:r>
              <a:rPr lang="en-FI" sz="1800" b="1" dirty="0"/>
              <a:t>odes </a:t>
            </a:r>
            <a:r>
              <a:rPr lang="en-FI" sz="1800" dirty="0"/>
              <a:t>represent #hashtags</a:t>
            </a:r>
          </a:p>
          <a:p>
            <a:pPr lvl="1"/>
            <a:r>
              <a:rPr lang="en-FI" sz="1800" b="1" dirty="0"/>
              <a:t>Edges </a:t>
            </a:r>
            <a:r>
              <a:rPr lang="en-FI" sz="1800" dirty="0"/>
              <a:t>are drawn when a tweet contains both #hashtags</a:t>
            </a:r>
          </a:p>
          <a:p>
            <a:r>
              <a:rPr lang="en-FI" sz="2200" dirty="0"/>
              <a:t>Insights into true network?</a:t>
            </a:r>
          </a:p>
          <a:p>
            <a:pPr lvl="1"/>
            <a:r>
              <a:rPr lang="en-FI" sz="1800" dirty="0"/>
              <a:t>Diameter</a:t>
            </a:r>
          </a:p>
          <a:p>
            <a:pPr lvl="1"/>
            <a:r>
              <a:rPr lang="en-FI" sz="1800" dirty="0"/>
              <a:t>Connected components</a:t>
            </a:r>
          </a:p>
          <a:p>
            <a:pPr lvl="1"/>
            <a:r>
              <a:rPr lang="en-FI" sz="1800" dirty="0"/>
              <a:t>Communities</a:t>
            </a:r>
          </a:p>
          <a:p>
            <a:pPr lvl="1"/>
            <a:r>
              <a:rPr lang="en-FI" sz="1800" dirty="0"/>
              <a:t>Average shortest path between hashtags</a:t>
            </a:r>
          </a:p>
          <a:p>
            <a:endParaRPr lang="en-FI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B7228E-0C73-E138-3E23-222A534D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21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76412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4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Graph from Hashtags: Visualizing</a:t>
            </a:r>
            <a:endParaRPr lang="en-FI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C41588-FA02-B58B-1862-09F0E6B412F0}"/>
              </a:ext>
            </a:extLst>
          </p:cNvPr>
          <p:cNvSpPr txBox="1">
            <a:spLocks/>
          </p:cNvSpPr>
          <p:nvPr/>
        </p:nvSpPr>
        <p:spPr>
          <a:xfrm>
            <a:off x="838200" y="1727860"/>
            <a:ext cx="7693152" cy="4570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B7228E-0C73-E138-3E23-222A534D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22</a:t>
            </a:fld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4A4A0-50EC-546F-A1C3-59AEA29F8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796"/>
            <a:ext cx="9561250" cy="5378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8C63AC-E641-2DE6-75B1-3A4FE4F41CF2}"/>
              </a:ext>
            </a:extLst>
          </p:cNvPr>
          <p:cNvSpPr txBox="1"/>
          <p:nvPr/>
        </p:nvSpPr>
        <p:spPr>
          <a:xfrm>
            <a:off x="8610600" y="122130"/>
            <a:ext cx="34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U</a:t>
            </a:r>
            <a:r>
              <a:rPr lang="en-FI" dirty="0"/>
              <a:t>sing: </a:t>
            </a:r>
            <a:r>
              <a:rPr lang="fi-FI" dirty="0">
                <a:solidFill>
                  <a:srgbClr val="46788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https://cosmograph.app</a:t>
            </a:r>
            <a:r>
              <a:rPr lang="en-FI" dirty="0">
                <a:solidFill>
                  <a:srgbClr val="467886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D62A11-2ECA-227D-BBB9-435C9FD84A6F}"/>
              </a:ext>
            </a:extLst>
          </p:cNvPr>
          <p:cNvSpPr txBox="1"/>
          <p:nvPr/>
        </p:nvSpPr>
        <p:spPr>
          <a:xfrm>
            <a:off x="9898602" y="4168897"/>
            <a:ext cx="1669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1800" dirty="0"/>
              <a:t>81,931</a:t>
            </a:r>
            <a:r>
              <a:rPr lang="en-FI" dirty="0"/>
              <a:t> nodes</a:t>
            </a:r>
          </a:p>
          <a:p>
            <a:r>
              <a:rPr lang="en-FI" dirty="0"/>
              <a:t>815,141 edges</a:t>
            </a:r>
          </a:p>
        </p:txBody>
      </p:sp>
    </p:spTree>
    <p:extLst>
      <p:ext uri="{BB962C8B-B14F-4D97-AF65-F5344CB8AC3E}">
        <p14:creationId xmlns:p14="http://schemas.microsoft.com/office/powerpoint/2010/main" val="2979679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4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Graph from Hashtags: Small components</a:t>
            </a:r>
            <a:endParaRPr lang="en-FI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C41588-FA02-B58B-1862-09F0E6B412F0}"/>
              </a:ext>
            </a:extLst>
          </p:cNvPr>
          <p:cNvSpPr txBox="1">
            <a:spLocks/>
          </p:cNvSpPr>
          <p:nvPr/>
        </p:nvSpPr>
        <p:spPr>
          <a:xfrm>
            <a:off x="838200" y="1727860"/>
            <a:ext cx="7693152" cy="4570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B7228E-0C73-E138-3E23-222A534D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23</a:t>
            </a:fld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48A82-94B0-B8C3-EA6B-DF18E636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69" y="1358434"/>
            <a:ext cx="2601333" cy="4937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7F5D8-60C1-6F16-7DF9-BFD2CE43D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91" y="1727860"/>
            <a:ext cx="5196059" cy="39057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ADD27C9-0E54-8BCA-D4E5-0E02630522B3}"/>
              </a:ext>
            </a:extLst>
          </p:cNvPr>
          <p:cNvGrpSpPr/>
          <p:nvPr/>
        </p:nvGrpSpPr>
        <p:grpSpPr>
          <a:xfrm>
            <a:off x="4254377" y="2147018"/>
            <a:ext cx="2253960" cy="3053880"/>
            <a:chOff x="4254377" y="2147018"/>
            <a:chExt cx="2253960" cy="30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D785929-EC4D-0849-CBA2-1DFCC985A76F}"/>
                    </a:ext>
                  </a:extLst>
                </p14:cNvPr>
                <p14:cNvContentPartPr/>
                <p14:nvPr/>
              </p14:nvContentPartPr>
              <p14:xfrm>
                <a:off x="4254377" y="2147018"/>
                <a:ext cx="2249640" cy="1006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D785929-EC4D-0849-CBA2-1DFCC985A7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48257" y="2140898"/>
                  <a:ext cx="2261880" cy="10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EEEB8A9-D106-B6DC-5F50-548B4BCD5CEB}"/>
                    </a:ext>
                  </a:extLst>
                </p14:cNvPr>
                <p14:cNvContentPartPr/>
                <p14:nvPr/>
              </p14:nvContentPartPr>
              <p14:xfrm>
                <a:off x="4319537" y="3572978"/>
                <a:ext cx="2188800" cy="1627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EEEB8A9-D106-B6DC-5F50-548B4BCD5CE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13417" y="3566858"/>
                  <a:ext cx="2201040" cy="1640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A876C9A-C188-3B12-0729-B3B3D79C7547}"/>
              </a:ext>
            </a:extLst>
          </p:cNvPr>
          <p:cNvSpPr txBox="1"/>
          <p:nvPr/>
        </p:nvSpPr>
        <p:spPr>
          <a:xfrm>
            <a:off x="8610600" y="122130"/>
            <a:ext cx="34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U</a:t>
            </a:r>
            <a:r>
              <a:rPr lang="en-FI" dirty="0"/>
              <a:t>sing: </a:t>
            </a:r>
            <a:r>
              <a:rPr lang="fi-FI" dirty="0">
                <a:solidFill>
                  <a:srgbClr val="46788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https://cosmograph.app</a:t>
            </a:r>
            <a:r>
              <a:rPr lang="en-FI" dirty="0">
                <a:solidFill>
                  <a:srgbClr val="46788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7336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Degree centralities</a:t>
            </a:r>
            <a:endParaRPr lang="en-FI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C41588-FA02-B58B-1862-09F0E6B412F0}"/>
              </a:ext>
            </a:extLst>
          </p:cNvPr>
          <p:cNvSpPr txBox="1">
            <a:spLocks/>
          </p:cNvSpPr>
          <p:nvPr/>
        </p:nvSpPr>
        <p:spPr>
          <a:xfrm>
            <a:off x="838200" y="2454814"/>
            <a:ext cx="2602117" cy="3843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max: 67,496</a:t>
            </a:r>
          </a:p>
          <a:p>
            <a:r>
              <a:rPr lang="en-US" sz="2400" dirty="0"/>
              <a:t>min: 1</a:t>
            </a:r>
          </a:p>
          <a:p>
            <a:r>
              <a:rPr lang="en-US" sz="2400" dirty="0"/>
              <a:t>mean: 3,332</a:t>
            </a:r>
            <a:endParaRPr lang="en-FI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6E2C2-0B22-18E8-A201-1D4AF262B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649" y="1976625"/>
            <a:ext cx="8054101" cy="38431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5337-A5E2-CC53-CA15-450136297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24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31021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Degree centralities: log y-axis</a:t>
            </a:r>
            <a:endParaRPr lang="en-FI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C41588-FA02-B58B-1862-09F0E6B412F0}"/>
              </a:ext>
            </a:extLst>
          </p:cNvPr>
          <p:cNvSpPr txBox="1">
            <a:spLocks/>
          </p:cNvSpPr>
          <p:nvPr/>
        </p:nvSpPr>
        <p:spPr>
          <a:xfrm>
            <a:off x="577049" y="2192784"/>
            <a:ext cx="3284737" cy="4105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sz="2400" dirty="0"/>
              <a:t>Strange spike in middle of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CA2F7-171F-7798-464C-8D57666D7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1" y="1812349"/>
            <a:ext cx="7839075" cy="38704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B65C8-C1F3-E32D-F366-EA11FF932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25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90234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Degree centralities: log y-axis</a:t>
            </a:r>
            <a:endParaRPr lang="en-FI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C41588-FA02-B58B-1862-09F0E6B412F0}"/>
              </a:ext>
            </a:extLst>
          </p:cNvPr>
          <p:cNvSpPr txBox="1">
            <a:spLocks/>
          </p:cNvSpPr>
          <p:nvPr/>
        </p:nvSpPr>
        <p:spPr>
          <a:xfrm>
            <a:off x="356933" y="2242293"/>
            <a:ext cx="3328659" cy="4114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sz="2400" dirty="0"/>
              <a:t>Corresponds closely to the frequency of use and edges or #coronavirus hashtag </a:t>
            </a:r>
          </a:p>
          <a:p>
            <a:pPr lvl="1"/>
            <a:r>
              <a:rPr lang="fi-FI" sz="1600" dirty="0"/>
              <a:t>H</a:t>
            </a:r>
            <a:r>
              <a:rPr lang="en-FI" sz="1600" dirty="0"/>
              <a:t>ad 27,000 uses</a:t>
            </a:r>
          </a:p>
          <a:p>
            <a:endParaRPr lang="en-FI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8CF40B-5F54-3AD9-2A5E-09F2449AD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26</a:t>
            </a:fld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98534-D833-941B-6D48-0BDEB8FE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18" y="1822402"/>
            <a:ext cx="7708310" cy="37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16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Degree centralities: Power law fit</a:t>
            </a:r>
            <a:endParaRPr lang="en-FI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C41588-FA02-B58B-1862-09F0E6B412F0}"/>
              </a:ext>
            </a:extLst>
          </p:cNvPr>
          <p:cNvSpPr txBox="1">
            <a:spLocks/>
          </p:cNvSpPr>
          <p:nvPr/>
        </p:nvSpPr>
        <p:spPr>
          <a:xfrm>
            <a:off x="838200" y="1953088"/>
            <a:ext cx="4024126" cy="4344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sz="2000" dirty="0"/>
              <a:t>Doesn’t fit a straight line</a:t>
            </a:r>
          </a:p>
          <a:p>
            <a:r>
              <a:rPr lang="en-FI" sz="2000" dirty="0"/>
              <a:t>Degree not power law distributed</a:t>
            </a:r>
          </a:p>
          <a:p>
            <a:pPr lvl="1"/>
            <a:r>
              <a:rPr lang="en-FI" sz="1600" dirty="0"/>
              <a:t>Except maybe in the beginning</a:t>
            </a:r>
          </a:p>
          <a:p>
            <a:endParaRPr lang="en-FI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725A3-2CAD-02C1-6781-8BEC01E2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27</a:t>
            </a:fld>
            <a:endParaRPr lang="en-FI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96D18D-0181-26F9-05BE-A146CD3AD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326" y="1554297"/>
            <a:ext cx="6639852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59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Evolution of Tweet Sentiment</a:t>
            </a:r>
            <a:endParaRPr lang="en-FI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C41588-FA02-B58B-1862-09F0E6B412F0}"/>
              </a:ext>
            </a:extLst>
          </p:cNvPr>
          <p:cNvSpPr txBox="1">
            <a:spLocks/>
          </p:cNvSpPr>
          <p:nvPr/>
        </p:nvSpPr>
        <p:spPr>
          <a:xfrm>
            <a:off x="838200" y="1727860"/>
            <a:ext cx="7693152" cy="4570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sz="2000" dirty="0"/>
              <a:t>Tweets have positive and negative sentiment features</a:t>
            </a:r>
          </a:p>
          <a:p>
            <a:pPr lvl="1"/>
            <a:r>
              <a:rPr lang="en-FI" sz="1800" dirty="0"/>
              <a:t>Positive: value between 0 and 5</a:t>
            </a:r>
          </a:p>
          <a:p>
            <a:pPr lvl="1"/>
            <a:r>
              <a:rPr lang="en-FI" sz="1800" dirty="0"/>
              <a:t>Negative: value between -5 and 0</a:t>
            </a:r>
          </a:p>
          <a:p>
            <a:r>
              <a:rPr lang="en-FI" sz="2000" dirty="0"/>
              <a:t>Task:</a:t>
            </a:r>
          </a:p>
          <a:p>
            <a:pPr lvl="1"/>
            <a:r>
              <a:rPr lang="en-FI" sz="1800" dirty="0"/>
              <a:t>Divide 3 month period into 100 subdivisions</a:t>
            </a:r>
          </a:p>
          <a:p>
            <a:pPr lvl="1"/>
            <a:r>
              <a:rPr lang="en-FI" sz="1800" dirty="0"/>
              <a:t>For each subdivision, calculate </a:t>
            </a:r>
            <a:r>
              <a:rPr lang="en-FI" sz="1800" b="1" dirty="0"/>
              <a:t>average positive and negative sentiment</a:t>
            </a:r>
            <a:r>
              <a:rPr lang="en-FI" sz="1800" dirty="0"/>
              <a:t> of all the tweets up to that point</a:t>
            </a:r>
          </a:p>
          <a:p>
            <a:r>
              <a:rPr lang="en-FI" sz="1800" dirty="0"/>
              <a:t>Don’t need graphing libraries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05DBBC-8E8B-28FA-547A-EC99B2C7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28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090308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Evolution of Tweet Sentiment: Graph</a:t>
            </a:r>
            <a:endParaRPr lang="en-FI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C41588-FA02-B58B-1862-09F0E6B412F0}"/>
              </a:ext>
            </a:extLst>
          </p:cNvPr>
          <p:cNvSpPr txBox="1">
            <a:spLocks/>
          </p:cNvSpPr>
          <p:nvPr/>
        </p:nvSpPr>
        <p:spPr>
          <a:xfrm>
            <a:off x="7981025" y="2124624"/>
            <a:ext cx="3438340" cy="3797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sz="2000" dirty="0"/>
              <a:t>Both have fluctuation at the beginning (fewer tweets)</a:t>
            </a:r>
          </a:p>
          <a:p>
            <a:r>
              <a:rPr lang="en-FI" sz="2000" dirty="0"/>
              <a:t>Both decreasing over time</a:t>
            </a:r>
          </a:p>
          <a:p>
            <a:r>
              <a:rPr lang="en-FI" sz="2000" dirty="0"/>
              <a:t>Positive plummets mid-late Jan</a:t>
            </a:r>
          </a:p>
          <a:p>
            <a:pPr lvl="1"/>
            <a:r>
              <a:rPr lang="en-FI" sz="1600" dirty="0"/>
              <a:t>Increased reporting on virus?</a:t>
            </a:r>
          </a:p>
          <a:p>
            <a:pPr lvl="1"/>
            <a:r>
              <a:rPr lang="en-FI" sz="1600" dirty="0"/>
              <a:t>Christmas break over?</a:t>
            </a:r>
          </a:p>
        </p:txBody>
      </p:sp>
      <p:pic>
        <p:nvPicPr>
          <p:cNvPr id="4" name="Picture 3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D7762A9D-6E6F-9FFE-68C1-364759403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6425"/>
            <a:ext cx="6797732" cy="40786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1961EA-FA16-2EA5-5233-CA9E552C4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29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47646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4C44F-BF96-ECA3-132C-3B36295BC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98942" cy="806727"/>
          </a:xfrm>
        </p:spPr>
        <p:txBody>
          <a:bodyPr>
            <a:normAutofit/>
          </a:bodyPr>
          <a:lstStyle/>
          <a:p>
            <a:r>
              <a:rPr lang="fi-FI" sz="4000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TweetsCOV19 dataset</a:t>
            </a:r>
            <a:endParaRPr lang="en-FI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D4BB7-0722-8D9D-B5AC-11838ACA0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76039"/>
            <a:ext cx="5642499" cy="4800924"/>
          </a:xfrm>
        </p:spPr>
        <p:txBody>
          <a:bodyPr>
            <a:normAutofit/>
          </a:bodyPr>
          <a:lstStyle/>
          <a:p>
            <a:r>
              <a:rPr lang="en-FI" sz="1600" dirty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semantically annotated corpus of Twitter about COVID19 aiming at capturing online discourse about various aspects of the pandemic and its social impact. </a:t>
            </a:r>
            <a:endParaRPr lang="en-FI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FI" sz="1600" dirty="0">
                <a:solidFill>
                  <a:srgbClr val="000000"/>
                </a:solidFill>
                <a:latin typeface="Arial" panose="020B0604020202020204" pitchFamily="34" charset="0"/>
              </a:rPr>
              <a:t>Tweets selected based on 268 words linked to pandemic</a:t>
            </a:r>
            <a:endParaRPr lang="en-FI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FI" sz="1600" dirty="0">
                <a:solidFill>
                  <a:srgbClr val="000000"/>
                </a:solidFill>
                <a:latin typeface="Arial" panose="020B0604020202020204" pitchFamily="34" charset="0"/>
              </a:rPr>
              <a:t>Over 8 million anonymised tweets, each with 12 features</a:t>
            </a:r>
          </a:p>
          <a:p>
            <a:r>
              <a:rPr lang="en-FI" sz="1600" dirty="0">
                <a:solidFill>
                  <a:srgbClr val="000000"/>
                </a:solidFill>
                <a:latin typeface="Arial" panose="020B0604020202020204" pitchFamily="34" charset="0"/>
              </a:rPr>
              <a:t>We care about</a:t>
            </a:r>
          </a:p>
          <a:p>
            <a:pPr lvl="1"/>
            <a:r>
              <a:rPr lang="en-FI" sz="1200" dirty="0">
                <a:solidFill>
                  <a:srgbClr val="000000"/>
                </a:solidFill>
                <a:latin typeface="Arial" panose="020B0604020202020204" pitchFamily="34" charset="0"/>
              </a:rPr>
              <a:t>Twitter Id</a:t>
            </a:r>
          </a:p>
          <a:p>
            <a:pPr lvl="1"/>
            <a:r>
              <a:rPr lang="en-FI" sz="1200" dirty="0">
                <a:solidFill>
                  <a:srgbClr val="000000"/>
                </a:solidFill>
                <a:latin typeface="Arial" panose="020B0604020202020204" pitchFamily="34" charset="0"/>
              </a:rPr>
              <a:t>Timestamp</a:t>
            </a:r>
          </a:p>
          <a:p>
            <a:pPr lvl="1"/>
            <a:r>
              <a:rPr lang="en-FI" sz="1200" dirty="0">
                <a:solidFill>
                  <a:srgbClr val="000000"/>
                </a:solidFill>
                <a:latin typeface="Arial" panose="020B0604020202020204" pitchFamily="34" charset="0"/>
              </a:rPr>
              <a:t>Positive/Negative sentiment</a:t>
            </a:r>
          </a:p>
          <a:p>
            <a:pPr lvl="1"/>
            <a:r>
              <a:rPr lang="en-FI" sz="1200" dirty="0">
                <a:solidFill>
                  <a:srgbClr val="000000"/>
                </a:solidFill>
                <a:latin typeface="Arial" panose="020B0604020202020204" pitchFamily="34" charset="0"/>
              </a:rPr>
              <a:t>Hashtags</a:t>
            </a:r>
          </a:p>
          <a:p>
            <a:r>
              <a:rPr lang="en-FI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Download TSV: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6CE8B7-F2C8-3F0E-307D-7A7A3CDEB7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0094" y="1376039"/>
            <a:ext cx="4678530" cy="5067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66F3A-01D9-3B03-C5D8-CCEF5750F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751" y="4546345"/>
            <a:ext cx="5020249" cy="16306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CCA218-D507-E11D-1D09-7EBC0458F92C}"/>
              </a:ext>
            </a:extLst>
          </p:cNvPr>
          <p:cNvSpPr txBox="1"/>
          <p:nvPr/>
        </p:nvSpPr>
        <p:spPr>
          <a:xfrm>
            <a:off x="6854616" y="950780"/>
            <a:ext cx="3798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800" dirty="0">
                <a:hlinkClick r:id="rId5"/>
              </a:rPr>
              <a:t>https://zenodo.org/records/3871753</a:t>
            </a:r>
            <a:endParaRPr lang="en-FI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FI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78E0AB-730E-AB42-BB82-3E424A02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1178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Evolution of Transitivity</a:t>
            </a:r>
            <a:endParaRPr lang="en-FI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C41588-FA02-B58B-1862-09F0E6B412F0}"/>
              </a:ext>
            </a:extLst>
          </p:cNvPr>
          <p:cNvSpPr txBox="1">
            <a:spLocks/>
          </p:cNvSpPr>
          <p:nvPr/>
        </p:nvSpPr>
        <p:spPr>
          <a:xfrm>
            <a:off x="838200" y="1727860"/>
            <a:ext cx="7419392" cy="4570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FI" sz="2400" dirty="0"/>
              <a:t>Using t</a:t>
            </a:r>
            <a:r>
              <a:rPr lang="fi-FI" sz="2400" dirty="0"/>
              <a:t>he</a:t>
            </a:r>
            <a:r>
              <a:rPr lang="en-FI" sz="2400" dirty="0"/>
              <a:t> same time subdivisions as before ...</a:t>
            </a:r>
          </a:p>
          <a:p>
            <a:pPr marL="0" indent="0">
              <a:buNone/>
            </a:pPr>
            <a:endParaRPr lang="en-FI" sz="2400" dirty="0"/>
          </a:p>
          <a:p>
            <a:r>
              <a:rPr lang="en-FI" sz="2400" dirty="0"/>
              <a:t>Estimate the transitivity of the graph up to each subdivision</a:t>
            </a:r>
          </a:p>
          <a:p>
            <a:pPr lvl="1"/>
            <a:r>
              <a:rPr lang="en-FI" sz="2000" dirty="0" err="1"/>
              <a:t>igraph.transitivity_undirected</a:t>
            </a:r>
            <a:r>
              <a:rPr lang="en-FI" sz="2000" dirty="0"/>
              <a:t>() to get global transitivity</a:t>
            </a:r>
          </a:p>
          <a:p>
            <a:r>
              <a:rPr lang="en-FI" sz="2400" dirty="0"/>
              <a:t>As graph gets larger, this gets harder and harder ...</a:t>
            </a:r>
          </a:p>
          <a:p>
            <a:r>
              <a:rPr lang="en-FI" sz="2400" dirty="0"/>
              <a:t>How to estimate:</a:t>
            </a:r>
          </a:p>
          <a:p>
            <a:pPr lvl="1"/>
            <a:r>
              <a:rPr lang="en-FI" sz="2000" dirty="0"/>
              <a:t>Take non-cumulative subdivision</a:t>
            </a:r>
          </a:p>
          <a:p>
            <a:pPr lvl="1"/>
            <a:r>
              <a:rPr lang="en-FI" sz="2000" dirty="0"/>
              <a:t>Use sliding window (e.g. 10 time divisions)</a:t>
            </a:r>
          </a:p>
          <a:p>
            <a:pPr lvl="1"/>
            <a:r>
              <a:rPr lang="en-FI" sz="2000" dirty="0"/>
              <a:t>Analyse x subgraphs of whole graph</a:t>
            </a:r>
          </a:p>
          <a:p>
            <a:pPr lvl="1"/>
            <a:endParaRPr lang="en-FI" sz="800" dirty="0"/>
          </a:p>
          <a:p>
            <a:pPr lvl="1"/>
            <a:endParaRPr lang="en-FI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9217F0-7B39-33F5-8AF2-AAFA7102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30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0154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Evolution of Transitivity: Graph</a:t>
            </a:r>
            <a:endParaRPr lang="en-FI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C41588-FA02-B58B-1862-09F0E6B412F0}"/>
              </a:ext>
            </a:extLst>
          </p:cNvPr>
          <p:cNvSpPr txBox="1">
            <a:spLocks/>
          </p:cNvSpPr>
          <p:nvPr/>
        </p:nvSpPr>
        <p:spPr>
          <a:xfrm>
            <a:off x="8735627" y="1956747"/>
            <a:ext cx="3142243" cy="3978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sz="2000" dirty="0"/>
              <a:t>Sudden changes in transitivity, why?</a:t>
            </a:r>
          </a:p>
          <a:p>
            <a:pPr lvl="1"/>
            <a:r>
              <a:rPr lang="en-FI" sz="1600" dirty="0"/>
              <a:t>Use of hashtags starting / stopping very suddenly</a:t>
            </a:r>
          </a:p>
          <a:p>
            <a:r>
              <a:rPr lang="en-FI" sz="2000" dirty="0"/>
              <a:t>Overall very high transitivity</a:t>
            </a:r>
          </a:p>
          <a:p>
            <a:pPr lvl="1"/>
            <a:r>
              <a:rPr lang="en-FI" sz="1600" dirty="0"/>
              <a:t>Many fully connected subgraphs, expected</a:t>
            </a:r>
          </a:p>
          <a:p>
            <a:r>
              <a:rPr lang="en-FI" sz="2000" dirty="0"/>
              <a:t>Find better way to estimate transitivity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2AA31-9FEF-A2FC-8E5B-91EC2C756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31</a:t>
            </a:fld>
            <a:endParaRPr lang="en-FI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BDB4D5-DF56-D90A-4E33-52EC5B35E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11" y="1690688"/>
            <a:ext cx="8154538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5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Structural balance</a:t>
            </a:r>
            <a:endParaRPr lang="en-FI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C41588-FA02-B58B-1862-09F0E6B412F0}"/>
              </a:ext>
            </a:extLst>
          </p:cNvPr>
          <p:cNvSpPr txBox="1">
            <a:spLocks/>
          </p:cNvSpPr>
          <p:nvPr/>
        </p:nvSpPr>
        <p:spPr>
          <a:xfrm>
            <a:off x="1222309" y="1830496"/>
            <a:ext cx="8500189" cy="23122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2400" dirty="0"/>
              <a:t>A</a:t>
            </a:r>
            <a:r>
              <a:rPr lang="en-FI" sz="2400" dirty="0"/>
              <a:t>dd together positive and negative sentiment</a:t>
            </a:r>
          </a:p>
          <a:p>
            <a:r>
              <a:rPr lang="en-FI" sz="2400" dirty="0"/>
              <a:t>See whether triangles are balanced or unbalanced:</a:t>
            </a:r>
          </a:p>
          <a:p>
            <a:pPr lvl="1"/>
            <a:r>
              <a:rPr lang="en-FI" sz="2000" b="1" dirty="0"/>
              <a:t>Balanced</a:t>
            </a:r>
            <a:r>
              <a:rPr lang="en-FI" sz="2000" dirty="0"/>
              <a:t>: product of nodes is positive</a:t>
            </a:r>
          </a:p>
          <a:p>
            <a:pPr lvl="1"/>
            <a:r>
              <a:rPr lang="en-FI" sz="2000" b="1" dirty="0"/>
              <a:t>Unbalanced</a:t>
            </a:r>
            <a:r>
              <a:rPr lang="en-FI" sz="2000" dirty="0"/>
              <a:t>: product negative</a:t>
            </a:r>
          </a:p>
          <a:p>
            <a:r>
              <a:rPr lang="en-FI" sz="2400" dirty="0"/>
              <a:t>Using the same time subdivisions:</a:t>
            </a:r>
          </a:p>
          <a:p>
            <a:pPr lvl="1"/>
            <a:r>
              <a:rPr lang="en-FI" sz="2000" dirty="0"/>
              <a:t>analyse change in proportion of balanced vs unbalanced triangles</a:t>
            </a:r>
            <a:endParaRPr lang="en-FI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7BAFB-C770-D578-CAAC-B4C90B843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721" y="4704665"/>
            <a:ext cx="6801799" cy="16575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11FD5-522A-F90B-0504-5A354584B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32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49389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Structural balance: </a:t>
            </a:r>
            <a:r>
              <a:rPr lang="en-FI" dirty="0" err="1">
                <a:solidFill>
                  <a:schemeClr val="accent5">
                    <a:lumMod val="75000"/>
                  </a:schemeClr>
                </a:solidFill>
              </a:rPr>
              <a:t>ToDo</a:t>
            </a:r>
            <a:endParaRPr lang="en-FI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C41588-FA02-B58B-1862-09F0E6B412F0}"/>
              </a:ext>
            </a:extLst>
          </p:cNvPr>
          <p:cNvSpPr txBox="1">
            <a:spLocks/>
          </p:cNvSpPr>
          <p:nvPr/>
        </p:nvSpPr>
        <p:spPr>
          <a:xfrm>
            <a:off x="838200" y="1727860"/>
            <a:ext cx="7693152" cy="4570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sz="2400" dirty="0"/>
              <a:t>Find efficient way to identify triangles</a:t>
            </a:r>
          </a:p>
          <a:p>
            <a:pPr lvl="1"/>
            <a:r>
              <a:rPr lang="en-FI" sz="2000" b="1" dirty="0" err="1"/>
              <a:t>iGraph</a:t>
            </a:r>
            <a:r>
              <a:rPr lang="en-FI" sz="2000" b="1" dirty="0"/>
              <a:t>:</a:t>
            </a:r>
            <a:r>
              <a:rPr lang="en-FI" sz="2000" dirty="0"/>
              <a:t> </a:t>
            </a:r>
            <a:r>
              <a:rPr lang="en-FI" sz="2000" dirty="0" err="1"/>
              <a:t>g.cliques</a:t>
            </a:r>
            <a:r>
              <a:rPr lang="en-FI" sz="2000" dirty="0"/>
              <a:t>(min=3, max=3)</a:t>
            </a:r>
          </a:p>
          <a:p>
            <a:pPr lvl="1"/>
            <a:r>
              <a:rPr lang="fi-FI" sz="2000" b="1" dirty="0"/>
              <a:t>N</a:t>
            </a:r>
            <a:r>
              <a:rPr lang="en-FI" sz="2000" b="1" dirty="0" err="1"/>
              <a:t>etworkX</a:t>
            </a:r>
            <a:r>
              <a:rPr lang="en-FI" sz="2000" b="1" dirty="0"/>
              <a:t>:</a:t>
            </a:r>
            <a:r>
              <a:rPr lang="en-FI" sz="2000" dirty="0"/>
              <a:t> </a:t>
            </a:r>
            <a:r>
              <a:rPr lang="en-FI" sz="2000" dirty="0" err="1"/>
              <a:t>nx.enumerate_all_cliques</a:t>
            </a:r>
            <a:r>
              <a:rPr lang="en-FI" sz="2000" dirty="0"/>
              <a:t>(g)</a:t>
            </a:r>
          </a:p>
          <a:p>
            <a:endParaRPr lang="en-FI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39CD3C-DE8E-E1ED-1C60-BC9D979A7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33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52301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Virus </a:t>
            </a:r>
            <a:r>
              <a:rPr lang="en-FI" dirty="0" err="1">
                <a:solidFill>
                  <a:schemeClr val="accent5">
                    <a:lumMod val="75000"/>
                  </a:schemeClr>
                </a:solidFill>
              </a:rPr>
              <a:t>propogation</a:t>
            </a:r>
            <a:endParaRPr lang="en-FI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C41588-FA02-B58B-1862-09F0E6B412F0}"/>
              </a:ext>
            </a:extLst>
          </p:cNvPr>
          <p:cNvSpPr txBox="1">
            <a:spLocks/>
          </p:cNvSpPr>
          <p:nvPr/>
        </p:nvSpPr>
        <p:spPr>
          <a:xfrm>
            <a:off x="838200" y="1727860"/>
            <a:ext cx="7693152" cy="4570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2400" dirty="0"/>
              <a:t>A</a:t>
            </a:r>
            <a:r>
              <a:rPr lang="en-FI" sz="2400" dirty="0" err="1"/>
              <a:t>nalyse</a:t>
            </a:r>
            <a:r>
              <a:rPr lang="en-FI" sz="2400" dirty="0"/>
              <a:t> occur</a:t>
            </a:r>
            <a:r>
              <a:rPr lang="fi-FI" sz="2400" dirty="0"/>
              <a:t>r</a:t>
            </a:r>
            <a:r>
              <a:rPr lang="en-FI" sz="2400" dirty="0" err="1"/>
              <a:t>ence</a:t>
            </a:r>
            <a:r>
              <a:rPr lang="en-FI" sz="2400" dirty="0"/>
              <a:t> of </a:t>
            </a:r>
            <a:r>
              <a:rPr lang="en-FI" sz="2400" b="1" dirty="0"/>
              <a:t>unbalanced triangles </a:t>
            </a:r>
            <a:r>
              <a:rPr lang="en-FI" sz="2400" dirty="0"/>
              <a:t>as a “virus prop</a:t>
            </a:r>
            <a:r>
              <a:rPr lang="fi-FI" sz="2400" dirty="0"/>
              <a:t>a</a:t>
            </a:r>
            <a:r>
              <a:rPr lang="en-FI" sz="2400" dirty="0" err="1"/>
              <a:t>gation</a:t>
            </a:r>
            <a:r>
              <a:rPr lang="en-FI" sz="2400" dirty="0"/>
              <a:t> case”</a:t>
            </a:r>
          </a:p>
          <a:p>
            <a:r>
              <a:rPr lang="en-FI" sz="2400" dirty="0"/>
              <a:t>Requires the previous task to be completed ...</a:t>
            </a:r>
          </a:p>
          <a:p>
            <a:pPr marL="0" indent="0">
              <a:buNone/>
            </a:pPr>
            <a:endParaRPr lang="en-FI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9E3D2D-C26D-8275-7540-5F530B6D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34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88307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Final thoughts</a:t>
            </a:r>
            <a:endParaRPr lang="en-FI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C41588-FA02-B58B-1862-09F0E6B412F0}"/>
              </a:ext>
            </a:extLst>
          </p:cNvPr>
          <p:cNvSpPr txBox="1">
            <a:spLocks/>
          </p:cNvSpPr>
          <p:nvPr/>
        </p:nvSpPr>
        <p:spPr>
          <a:xfrm>
            <a:off x="838200" y="1727860"/>
            <a:ext cx="7693152" cy="4570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FI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9E3D2D-C26D-8275-7540-5F530B6D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35</a:t>
            </a:fld>
            <a:endParaRPr lang="en-FI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52ACE9-EEBB-4840-13AF-12839AFBCC57}"/>
              </a:ext>
            </a:extLst>
          </p:cNvPr>
          <p:cNvSpPr txBox="1">
            <a:spLocks/>
          </p:cNvSpPr>
          <p:nvPr/>
        </p:nvSpPr>
        <p:spPr>
          <a:xfrm>
            <a:off x="990600" y="1880260"/>
            <a:ext cx="7693152" cy="4570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2400" dirty="0"/>
              <a:t>R</a:t>
            </a:r>
            <a:r>
              <a:rPr lang="en-FI" sz="2400" dirty="0" err="1"/>
              <a:t>ewarding</a:t>
            </a:r>
            <a:r>
              <a:rPr lang="en-FI" sz="2400" dirty="0"/>
              <a:t> but very challenging project</a:t>
            </a:r>
          </a:p>
          <a:p>
            <a:r>
              <a:rPr lang="en-FI" sz="2400" dirty="0"/>
              <a:t>Will try my best to finish the remaining tasks</a:t>
            </a:r>
          </a:p>
          <a:p>
            <a:endParaRPr lang="en-FI" sz="2400" dirty="0"/>
          </a:p>
          <a:p>
            <a:endParaRPr lang="en-FI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610B0-5F86-FA5A-255D-A827951AE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532" y="1690688"/>
            <a:ext cx="3505689" cy="4324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ED144A-D48B-DEF3-8D67-1A4BB9BBF215}"/>
              </a:ext>
            </a:extLst>
          </p:cNvPr>
          <p:cNvSpPr txBox="1"/>
          <p:nvPr/>
        </p:nvSpPr>
        <p:spPr>
          <a:xfrm>
            <a:off x="8113532" y="1296955"/>
            <a:ext cx="350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b="1" dirty="0"/>
              <a:t>My </a:t>
            </a:r>
            <a:r>
              <a:rPr lang="en-FI" b="1" dirty="0" err="1"/>
              <a:t>Jupyter</a:t>
            </a:r>
            <a:r>
              <a:rPr lang="en-FI" b="1" dirty="0"/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579447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696157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Thank you</a:t>
            </a:r>
            <a:endParaRPr lang="en-FI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C41588-FA02-B58B-1862-09F0E6B412F0}"/>
              </a:ext>
            </a:extLst>
          </p:cNvPr>
          <p:cNvSpPr txBox="1">
            <a:spLocks/>
          </p:cNvSpPr>
          <p:nvPr/>
        </p:nvSpPr>
        <p:spPr>
          <a:xfrm>
            <a:off x="838200" y="1727860"/>
            <a:ext cx="7693152" cy="4570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FI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9E3D2D-C26D-8275-7540-5F530B6D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36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467404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5640-CB75-841C-97CE-374092FE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How to construct the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A0D4-28FA-9447-8363-4CD0A1200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4992" cy="4351338"/>
          </a:xfrm>
        </p:spPr>
        <p:txBody>
          <a:bodyPr>
            <a:normAutofit/>
          </a:bodyPr>
          <a:lstStyle/>
          <a:p>
            <a:r>
              <a:rPr lang="en-FI" sz="2400" dirty="0"/>
              <a:t>Nodes represent individual tweets</a:t>
            </a:r>
          </a:p>
          <a:p>
            <a:pPr lvl="1"/>
            <a:r>
              <a:rPr lang="en-FI" sz="2000" dirty="0"/>
              <a:t>Defined by </a:t>
            </a:r>
            <a:r>
              <a:rPr lang="en-FI" sz="2000" i="1" dirty="0"/>
              <a:t>Twitter Id</a:t>
            </a:r>
          </a:p>
          <a:p>
            <a:r>
              <a:rPr lang="en-FI" sz="2400" dirty="0"/>
              <a:t>Edges between tweets that share the same hashtag</a:t>
            </a:r>
          </a:p>
          <a:p>
            <a:r>
              <a:rPr lang="en-FI" sz="2400" dirty="0"/>
              <a:t>Highly connected</a:t>
            </a:r>
          </a:p>
          <a:p>
            <a:pPr lvl="1"/>
            <a:r>
              <a:rPr lang="en-FI" sz="2000" dirty="0"/>
              <a:t>Many complete subgraphs</a:t>
            </a:r>
          </a:p>
          <a:p>
            <a:pPr lvl="1"/>
            <a:r>
              <a:rPr lang="en-FI" sz="2000" dirty="0"/>
              <a:t>Lots of edges</a:t>
            </a:r>
          </a:p>
          <a:p>
            <a:pPr lvl="2"/>
            <a:r>
              <a:rPr lang="en-FI" sz="1800" dirty="0"/>
              <a:t>n tweets -&gt; “n choose 2” edges</a:t>
            </a:r>
          </a:p>
          <a:p>
            <a:pPr lvl="2"/>
            <a:r>
              <a:rPr lang="en-FI" sz="1800" dirty="0"/>
              <a:t>10,000 tweets -&gt; 50,000,000 edges</a:t>
            </a:r>
          </a:p>
          <a:p>
            <a:r>
              <a:rPr lang="en-FI" sz="2400" dirty="0"/>
              <a:t>Lots of edges, problem?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0400F-2780-8722-E8E4-CF6E60CC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703" y="2113627"/>
            <a:ext cx="3785118" cy="330097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A1B33-891F-15DD-10A2-4CC7074E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4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80203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05EF14D-E795-C052-AB35-D6115CDF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Hashtags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182C94-F563-1ED5-5BBA-501DE25E1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170857"/>
            <a:ext cx="5988728" cy="4006106"/>
          </a:xfrm>
        </p:spPr>
        <p:txBody>
          <a:bodyPr>
            <a:normAutofit/>
          </a:bodyPr>
          <a:lstStyle/>
          <a:p>
            <a:r>
              <a:rPr lang="en-FI" sz="2400" dirty="0"/>
              <a:t>292,264 hashtags used</a:t>
            </a:r>
          </a:p>
          <a:p>
            <a:r>
              <a:rPr lang="en-FI" sz="2400" dirty="0"/>
              <a:t>81,931 hashtags with more than 1 use</a:t>
            </a:r>
          </a:p>
          <a:p>
            <a:r>
              <a:rPr lang="en-FI" sz="2400" dirty="0"/>
              <a:t>#coronavirus is most used hashtag</a:t>
            </a:r>
          </a:p>
          <a:p>
            <a:pPr lvl="1"/>
            <a:r>
              <a:rPr lang="en-FI" sz="2000" dirty="0"/>
              <a:t>27,000 tweets</a:t>
            </a:r>
          </a:p>
          <a:p>
            <a:pPr lvl="1"/>
            <a:r>
              <a:rPr lang="en-FI" sz="2000" dirty="0"/>
              <a:t>Minimum of 380 million edges added to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4A5C6-69D3-209B-B262-F0F875CB4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689" y="2170857"/>
            <a:ext cx="3839111" cy="3343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1B024E-C41D-8C16-9416-8F06265E5283}"/>
              </a:ext>
            </a:extLst>
          </p:cNvPr>
          <p:cNvSpPr txBox="1"/>
          <p:nvPr/>
        </p:nvSpPr>
        <p:spPr>
          <a:xfrm>
            <a:off x="7590408" y="1690688"/>
            <a:ext cx="376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Top 10 most used hashtags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ECE9FDC-69B5-A87C-6186-29A4FDDD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5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67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05EF14D-E795-C052-AB35-D6115CDF7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51904" cy="1325563"/>
          </a:xfrm>
        </p:spPr>
        <p:txBody>
          <a:bodyPr/>
          <a:lstStyle/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Network construction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917124-BD97-3354-90F1-E780DC352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521388" cy="4351338"/>
          </a:xfrm>
        </p:spPr>
        <p:txBody>
          <a:bodyPr>
            <a:normAutofit/>
          </a:bodyPr>
          <a:lstStyle/>
          <a:p>
            <a:r>
              <a:rPr lang="en-FI" sz="2400" dirty="0"/>
              <a:t>Nodes</a:t>
            </a:r>
          </a:p>
          <a:p>
            <a:pPr lvl="1"/>
            <a:r>
              <a:rPr lang="en-FI" sz="2000" dirty="0"/>
              <a:t>1,848,756 tweets between Dec 2019 and Feb 2020</a:t>
            </a:r>
          </a:p>
          <a:p>
            <a:pPr lvl="1"/>
            <a:r>
              <a:rPr lang="en-FI" sz="2000" dirty="0"/>
              <a:t>462,901 (25% of above) tweets have hashtags</a:t>
            </a:r>
          </a:p>
          <a:p>
            <a:pPr lvl="1"/>
            <a:r>
              <a:rPr lang="en-FI" sz="2000" dirty="0"/>
              <a:t>410,885 (89% of above) tweets will be connected</a:t>
            </a:r>
          </a:p>
          <a:p>
            <a:r>
              <a:rPr lang="en-FI" sz="2400" dirty="0"/>
              <a:t>Edges</a:t>
            </a:r>
          </a:p>
          <a:p>
            <a:pPr lvl="1"/>
            <a:r>
              <a:rPr lang="en-FI" sz="2000" dirty="0"/>
              <a:t>684,732,453 edges created</a:t>
            </a:r>
          </a:p>
          <a:p>
            <a:pPr lvl="2"/>
            <a:r>
              <a:rPr lang="en-FI" sz="1600" dirty="0"/>
              <a:t>55% just from #coronavirus hashtags fully connected subgraph</a:t>
            </a:r>
          </a:p>
          <a:p>
            <a:pPr lvl="2"/>
            <a:r>
              <a:rPr lang="en-FI" sz="1600" dirty="0"/>
              <a:t>0.4% of all possible edges, sparce adjacency matrix</a:t>
            </a:r>
          </a:p>
        </p:txBody>
      </p:sp>
      <p:pic>
        <p:nvPicPr>
          <p:cNvPr id="3" name="Picture 2" descr="Testing&#10;">
            <a:extLst>
              <a:ext uri="{FF2B5EF4-FFF2-40B4-BE49-F238E27FC236}">
                <a16:creationId xmlns:a16="http://schemas.microsoft.com/office/drawing/2014/main" id="{1F99BF8B-FB86-5811-B729-138E808A2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276" y="1054685"/>
            <a:ext cx="3580660" cy="4815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E4360D-0D95-A52D-7302-8AA961C51A24}"/>
              </a:ext>
            </a:extLst>
          </p:cNvPr>
          <p:cNvSpPr txBox="1"/>
          <p:nvPr/>
        </p:nvSpPr>
        <p:spPr>
          <a:xfrm>
            <a:off x="8017276" y="5870373"/>
            <a:ext cx="358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Using </a:t>
            </a:r>
            <a:r>
              <a:rPr lang="fi-FI" u="sng" dirty="0"/>
              <a:t>cosmograph.app</a:t>
            </a:r>
            <a:r>
              <a:rPr lang="en-FI" dirty="0"/>
              <a:t> to display 0.1% of edges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E1FF11-FAB9-D29A-A720-8DE5250E8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94899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B9FE-6106-4B28-00BF-F3DB6CFB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Major Challenge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F9918-84E4-0A5D-0E83-71AB1AA89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9719"/>
            <a:ext cx="8492231" cy="4197243"/>
          </a:xfrm>
        </p:spPr>
        <p:txBody>
          <a:bodyPr/>
          <a:lstStyle/>
          <a:p>
            <a:r>
              <a:rPr lang="en-FI" dirty="0"/>
              <a:t>Edge list is very large</a:t>
            </a:r>
          </a:p>
          <a:p>
            <a:r>
              <a:rPr lang="en-FI" dirty="0"/>
              <a:t>Difficult to load dataset into graphing library such as </a:t>
            </a:r>
            <a:r>
              <a:rPr lang="en-FI" dirty="0" err="1"/>
              <a:t>NetworkX</a:t>
            </a:r>
            <a:r>
              <a:rPr lang="en-FI" dirty="0"/>
              <a:t> or </a:t>
            </a:r>
            <a:r>
              <a:rPr lang="en-FI" dirty="0" err="1"/>
              <a:t>iGraph</a:t>
            </a:r>
            <a:endParaRPr lang="en-FI" dirty="0"/>
          </a:p>
          <a:p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C3696-E84E-4E1B-7083-83597592B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85252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B9FE-6106-4B28-00BF-F3DB6CFB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Overcoming the Challenge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F9918-84E4-0A5D-0E83-71AB1AA89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5737"/>
            <a:ext cx="10374297" cy="4438834"/>
          </a:xfrm>
        </p:spPr>
        <p:txBody>
          <a:bodyPr>
            <a:normAutofit/>
          </a:bodyPr>
          <a:lstStyle/>
          <a:p>
            <a:r>
              <a:rPr lang="en-FI" sz="2400" dirty="0"/>
              <a:t>Find ways to manage data in partitions</a:t>
            </a:r>
          </a:p>
          <a:p>
            <a:r>
              <a:rPr lang="en-FI" sz="2400" dirty="0"/>
              <a:t>Use faster graphing library</a:t>
            </a:r>
          </a:p>
          <a:p>
            <a:pPr lvl="1"/>
            <a:r>
              <a:rPr lang="en-FI" sz="2000" dirty="0" err="1"/>
              <a:t>iGraph</a:t>
            </a:r>
            <a:r>
              <a:rPr lang="en-FI" sz="2000" dirty="0"/>
              <a:t> instead of </a:t>
            </a:r>
            <a:r>
              <a:rPr lang="en-FI" sz="2000" dirty="0" err="1"/>
              <a:t>NetworkX</a:t>
            </a:r>
            <a:endParaRPr lang="en-FI" sz="2000" dirty="0"/>
          </a:p>
          <a:p>
            <a:r>
              <a:rPr lang="en-FI" sz="2400" dirty="0"/>
              <a:t>Estimate parameters by analysing (induced) subgraphs</a:t>
            </a:r>
          </a:p>
          <a:p>
            <a:pPr lvl="1"/>
            <a:r>
              <a:rPr lang="en-FI" sz="2000" dirty="0"/>
              <a:t>Transitivity</a:t>
            </a:r>
          </a:p>
          <a:p>
            <a:r>
              <a:rPr lang="en-FI" sz="2400" dirty="0"/>
              <a:t>Analyse parameters without graph library</a:t>
            </a:r>
          </a:p>
          <a:p>
            <a:pPr lvl="1"/>
            <a:r>
              <a:rPr lang="en-FI" sz="2000" dirty="0"/>
              <a:t>Degree centrality</a:t>
            </a:r>
          </a:p>
          <a:p>
            <a:r>
              <a:rPr lang="en-FI" sz="2400" dirty="0"/>
              <a:t>Gain insight through other methods</a:t>
            </a:r>
          </a:p>
          <a:p>
            <a:pPr lvl="1"/>
            <a:r>
              <a:rPr lang="en-FI" sz="2000" dirty="0"/>
              <a:t>Nodes as hashtags. What </a:t>
            </a:r>
          </a:p>
          <a:p>
            <a:r>
              <a:rPr lang="en-FI" sz="2400" dirty="0"/>
              <a:t>Modify task slightly</a:t>
            </a:r>
          </a:p>
          <a:p>
            <a:pPr lvl="1"/>
            <a:r>
              <a:rPr lang="en-FI" sz="2000" dirty="0"/>
              <a:t>Sliding window vs. </a:t>
            </a:r>
            <a:r>
              <a:rPr lang="fi-FI" sz="2000" dirty="0"/>
              <a:t>C</a:t>
            </a:r>
            <a:r>
              <a:rPr lang="en-FI" sz="2000" dirty="0" err="1"/>
              <a:t>umulative</a:t>
            </a:r>
            <a:endParaRPr lang="en-FI" sz="2000" dirty="0"/>
          </a:p>
          <a:p>
            <a:endParaRPr lang="en-FI" sz="2400" dirty="0"/>
          </a:p>
          <a:p>
            <a:pPr lvl="1"/>
            <a:endParaRPr lang="en-FI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D9917-75F5-28E6-76BB-B7738DE46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8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49681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863E3D9-3FA3-F50F-1596-3B397C5BA5AD}"/>
              </a:ext>
            </a:extLst>
          </p:cNvPr>
          <p:cNvSpPr txBox="1">
            <a:spLocks/>
          </p:cNvSpPr>
          <p:nvPr/>
        </p:nvSpPr>
        <p:spPr>
          <a:xfrm>
            <a:off x="838200" y="1727860"/>
            <a:ext cx="7551198" cy="4215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 sz="2400" dirty="0"/>
              <a:t>Pandas Data Frame</a:t>
            </a:r>
          </a:p>
          <a:p>
            <a:pPr lvl="1"/>
            <a:r>
              <a:rPr lang="en-FI" sz="2000" dirty="0"/>
              <a:t>Loading whole edge list takes over 5 minutes</a:t>
            </a:r>
          </a:p>
          <a:p>
            <a:r>
              <a:rPr lang="en-FI" sz="2400" dirty="0" err="1"/>
              <a:t>Dask</a:t>
            </a:r>
            <a:r>
              <a:rPr lang="en-FI" sz="2400" dirty="0"/>
              <a:t> Data Frame</a:t>
            </a:r>
          </a:p>
          <a:p>
            <a:pPr lvl="1"/>
            <a:r>
              <a:rPr lang="en-FI" sz="2000" dirty="0"/>
              <a:t>Lazy loading</a:t>
            </a:r>
          </a:p>
          <a:p>
            <a:pPr lvl="1"/>
            <a:r>
              <a:rPr lang="en-FI" sz="2000" dirty="0"/>
              <a:t>Data loaded in partitions (of Pandas </a:t>
            </a:r>
            <a:r>
              <a:rPr lang="en-FI" sz="2000" dirty="0" err="1"/>
              <a:t>DataFrames</a:t>
            </a:r>
            <a:r>
              <a:rPr lang="en-FI" sz="2000" dirty="0"/>
              <a:t>)</a:t>
            </a:r>
          </a:p>
          <a:p>
            <a:pPr lvl="1"/>
            <a:r>
              <a:rPr lang="en-FI" sz="2000" dirty="0"/>
              <a:t>Loading edge list takes 5 seconds</a:t>
            </a:r>
          </a:p>
          <a:p>
            <a:r>
              <a:rPr lang="en-FI" sz="2400" dirty="0"/>
              <a:t>Parquet over CSV</a:t>
            </a:r>
          </a:p>
          <a:p>
            <a:pPr lvl="1"/>
            <a:r>
              <a:rPr lang="en-FI" sz="2000" dirty="0"/>
              <a:t>CSV file was around 25GB</a:t>
            </a:r>
          </a:p>
          <a:p>
            <a:pPr lvl="1"/>
            <a:r>
              <a:rPr lang="en-FI" sz="2000" dirty="0"/>
              <a:t>Parquet file around 1GB (on disk, compressed)</a:t>
            </a:r>
          </a:p>
          <a:p>
            <a:pPr lvl="1"/>
            <a:endParaRPr lang="en-FI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1496E9-6400-A93E-BFE2-1BEA5315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174" y="3649315"/>
            <a:ext cx="4530009" cy="12000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A0F560-FC94-11D8-BA51-DAB1795D7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174" y="2529738"/>
            <a:ext cx="4029637" cy="61921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34CE969-5613-327A-D90C-940CA4F39A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Loading edge list: </a:t>
            </a:r>
            <a:r>
              <a:rPr lang="en-FI" dirty="0" err="1">
                <a:solidFill>
                  <a:schemeClr val="accent5">
                    <a:lumMod val="75000"/>
                  </a:schemeClr>
                </a:solidFill>
              </a:rPr>
              <a:t>Dask</a:t>
            </a:r>
            <a:r>
              <a:rPr lang="en-FI" dirty="0">
                <a:solidFill>
                  <a:schemeClr val="accent5">
                    <a:lumMod val="75000"/>
                  </a:schemeClr>
                </a:solidFill>
              </a:rPr>
              <a:t> over Pandas</a:t>
            </a:r>
            <a:endParaRPr lang="en-FI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835D1E-7409-2107-E454-D4F589CC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6549D-46C2-4FA1-AAB0-CAF78870339A}" type="slidenum">
              <a:rPr lang="en-FI" smtClean="0"/>
              <a:t>9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91664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1707</TotalTime>
  <Words>1719</Words>
  <Application>Microsoft Office PowerPoint</Application>
  <PresentationFormat>Widescreen</PresentationFormat>
  <Paragraphs>318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Aptos</vt:lpstr>
      <vt:lpstr>Aptos Display</vt:lpstr>
      <vt:lpstr>Arial</vt:lpstr>
      <vt:lpstr>Consolas</vt:lpstr>
      <vt:lpstr>Office Theme</vt:lpstr>
      <vt:lpstr>Project 8. Twitter COVID19 Network Analysis II </vt:lpstr>
      <vt:lpstr>Project Specification</vt:lpstr>
      <vt:lpstr>TweetsCOV19 dataset</vt:lpstr>
      <vt:lpstr>How to construct the Network</vt:lpstr>
      <vt:lpstr>Hashtags</vt:lpstr>
      <vt:lpstr>Network construction</vt:lpstr>
      <vt:lpstr>Major Challenge</vt:lpstr>
      <vt:lpstr>Overcoming the 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8. Twitter COVID19 Network Analysis II </dc:title>
  <dc:creator>Matt Stirling</dc:creator>
  <cp:lastModifiedBy>Matt Stirling</cp:lastModifiedBy>
  <cp:revision>27</cp:revision>
  <dcterms:created xsi:type="dcterms:W3CDTF">2024-05-03T12:03:40Z</dcterms:created>
  <dcterms:modified xsi:type="dcterms:W3CDTF">2024-05-11T05:53:23Z</dcterms:modified>
</cp:coreProperties>
</file>